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8" r:id="rId3"/>
    <p:sldId id="257" r:id="rId4"/>
    <p:sldId id="262" r:id="rId5"/>
    <p:sldId id="263" r:id="rId6"/>
    <p:sldId id="264" r:id="rId7"/>
    <p:sldId id="259" r:id="rId8"/>
    <p:sldId id="260" r:id="rId9"/>
    <p:sldId id="261" r:id="rId10"/>
    <p:sldId id="296" r:id="rId11"/>
    <p:sldId id="298" r:id="rId12"/>
    <p:sldId id="297" r:id="rId13"/>
    <p:sldId id="265" r:id="rId14"/>
    <p:sldId id="266" r:id="rId15"/>
    <p:sldId id="267" r:id="rId16"/>
    <p:sldId id="269" r:id="rId17"/>
    <p:sldId id="270" r:id="rId18"/>
    <p:sldId id="271" r:id="rId19"/>
    <p:sldId id="272" r:id="rId20"/>
    <p:sldId id="273" r:id="rId21"/>
    <p:sldId id="274" r:id="rId22"/>
    <p:sldId id="275" r:id="rId23"/>
    <p:sldId id="278" r:id="rId24"/>
    <p:sldId id="276" r:id="rId25"/>
    <p:sldId id="277" r:id="rId26"/>
    <p:sldId id="279" r:id="rId27"/>
    <p:sldId id="280" r:id="rId28"/>
    <p:sldId id="281" r:id="rId29"/>
    <p:sldId id="282" r:id="rId30"/>
    <p:sldId id="283" r:id="rId31"/>
    <p:sldId id="289" r:id="rId32"/>
    <p:sldId id="295" r:id="rId33"/>
    <p:sldId id="290" r:id="rId34"/>
    <p:sldId id="288"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1680F-C298-4E1B-9423-51445CFA9954}" type="datetimeFigureOut">
              <a:rPr lang="en-CA" smtClean="0"/>
              <a:t>05/05/2017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B268-B98B-4980-A151-917E342D0C89}" type="slidenum">
              <a:rPr lang="en-CA" smtClean="0"/>
              <a:t>‹#›</a:t>
            </a:fld>
            <a:endParaRPr lang="en-CA"/>
          </a:p>
        </p:txBody>
      </p:sp>
    </p:spTree>
    <p:extLst>
      <p:ext uri="{BB962C8B-B14F-4D97-AF65-F5344CB8AC3E}">
        <p14:creationId xmlns:p14="http://schemas.microsoft.com/office/powerpoint/2010/main" val="1565005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16</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25</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26</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27</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28</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29</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30</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31</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32</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33</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34</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17</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35</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36</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37</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38</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18</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19</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20</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21</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22</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23</a:t>
            </a:fld>
            <a:endParaRPr lang="en-CA"/>
          </a:p>
        </p:txBody>
      </p:sp>
    </p:spTree>
    <p:extLst>
      <p:ext uri="{BB962C8B-B14F-4D97-AF65-F5344CB8AC3E}">
        <p14:creationId xmlns:p14="http://schemas.microsoft.com/office/powerpoint/2010/main" val="336702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87B268-B98B-4980-A151-917E342D0C89}" type="slidenum">
              <a:rPr lang="en-CA" smtClean="0"/>
              <a:t>24</a:t>
            </a:fld>
            <a:endParaRPr lang="en-CA"/>
          </a:p>
        </p:txBody>
      </p:sp>
    </p:spTree>
    <p:extLst>
      <p:ext uri="{BB962C8B-B14F-4D97-AF65-F5344CB8AC3E}">
        <p14:creationId xmlns:p14="http://schemas.microsoft.com/office/powerpoint/2010/main" val="336702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eaLnBrk="1" latinLnBrk="0" hangingPunct="1"/>
            <a:fld id="{C3F416CD-67A3-4CF0-A210-F6AF31AC147F}" type="datetimeFigureOut">
              <a:rPr lang="en-US" smtClean="0"/>
              <a:pPr eaLnBrk="1" latinLnBrk="0" hangingPunct="1"/>
              <a:t>5/5/2017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5/5/2017</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eaLnBrk="1" latinLnBrk="0" hangingPunct="1"/>
            <a:fld id="{C3F416CD-67A3-4CF0-A210-F6AF31AC147F}" type="datetimeFigureOut">
              <a:rPr lang="en-US" smtClean="0"/>
              <a:pPr eaLnBrk="1" latinLnBrk="0" hangingPunct="1"/>
              <a:t>5/5/2017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5/5/2017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5/5/2017</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anlii.org/en/on/onsc/doc/2016/2016onsc3425/2016onsc3425.html?searchUrlHash=AAAAAAAAAAEAFjIwMTUgT05DQSA1NzcgKENhbkxJSSkAAAABAAwvMjAxNW9uY2E1NzcB&amp;resultIndex=9#_ftn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2856"/>
            <a:ext cx="8458200" cy="1470025"/>
          </a:xfrm>
        </p:spPr>
        <p:txBody>
          <a:bodyPr>
            <a:normAutofit fontScale="90000"/>
          </a:bodyPr>
          <a:lstStyle/>
          <a:p>
            <a:r>
              <a:rPr lang="en-CA" dirty="0" smtClean="0"/>
              <a:t>Immigration consequences of criminal pleas and sentencing:</a:t>
            </a:r>
            <a:br>
              <a:rPr lang="en-CA" dirty="0" smtClean="0"/>
            </a:br>
            <a:r>
              <a:rPr lang="en-CA" i="1" dirty="0" smtClean="0"/>
              <a:t>Duties of the defence counsel</a:t>
            </a:r>
            <a:endParaRPr lang="en-CA" dirty="0"/>
          </a:p>
        </p:txBody>
      </p:sp>
      <p:sp>
        <p:nvSpPr>
          <p:cNvPr id="3" name="Subtitle 2"/>
          <p:cNvSpPr>
            <a:spLocks noGrp="1"/>
          </p:cNvSpPr>
          <p:nvPr>
            <p:ph type="subTitle" idx="1"/>
          </p:nvPr>
        </p:nvSpPr>
        <p:spPr>
          <a:xfrm>
            <a:off x="179512" y="4293096"/>
            <a:ext cx="4896544" cy="877499"/>
          </a:xfrm>
        </p:spPr>
        <p:txBody>
          <a:bodyPr>
            <a:noAutofit/>
          </a:bodyPr>
          <a:lstStyle/>
          <a:p>
            <a:r>
              <a:rPr lang="fr-CA" sz="2500" b="1" dirty="0" err="1" smtClean="0">
                <a:solidFill>
                  <a:schemeClr val="tx1"/>
                </a:solidFill>
                <a:effectLst>
                  <a:outerShdw dist="25400" dir="13500000" sx="0" sy="0">
                    <a:srgbClr val="000000">
                      <a:alpha val="50000"/>
                    </a:srgbClr>
                  </a:outerShdw>
                </a:effectLst>
                <a:latin typeface="Calibri" panose="020F0502020204030204" pitchFamily="34" charset="0"/>
              </a:rPr>
              <a:t>Refugee</a:t>
            </a:r>
            <a:r>
              <a:rPr lang="fr-CA" sz="2500" b="1" dirty="0" smtClean="0">
                <a:solidFill>
                  <a:schemeClr val="tx1"/>
                </a:solidFill>
                <a:effectLst>
                  <a:outerShdw dist="25400" dir="13500000" sx="0" sy="0">
                    <a:srgbClr val="000000">
                      <a:alpha val="50000"/>
                    </a:srgbClr>
                  </a:outerShdw>
                </a:effectLst>
                <a:latin typeface="Calibri" panose="020F0502020204030204" pitchFamily="34" charset="0"/>
              </a:rPr>
              <a:t> </a:t>
            </a:r>
            <a:r>
              <a:rPr lang="fr-CA" sz="2500" b="1" dirty="0">
                <a:solidFill>
                  <a:schemeClr val="tx1"/>
                </a:solidFill>
                <a:effectLst>
                  <a:outerShdw dist="25400" dir="13500000" sx="0" sy="0">
                    <a:srgbClr val="000000">
                      <a:alpha val="50000"/>
                    </a:srgbClr>
                  </a:outerShdw>
                </a:effectLst>
                <a:latin typeface="Calibri" panose="020F0502020204030204" pitchFamily="34" charset="0"/>
              </a:rPr>
              <a:t>Law Office             </a:t>
            </a:r>
            <a:endParaRPr lang="en-CA" sz="2500" b="1" dirty="0" smtClean="0">
              <a:solidFill>
                <a:schemeClr val="tx1"/>
              </a:solidFill>
              <a:latin typeface="Calibri" panose="020F0502020204030204" pitchFamily="34" charset="0"/>
            </a:endParaRPr>
          </a:p>
          <a:p>
            <a:r>
              <a:rPr lang="fr-CA" sz="2500" b="1" dirty="0" smtClean="0">
                <a:solidFill>
                  <a:schemeClr val="tx1"/>
                </a:solidFill>
                <a:effectLst>
                  <a:outerShdw dist="25400" dir="13500000" sx="0" sy="0">
                    <a:srgbClr val="000000">
                      <a:alpha val="50000"/>
                    </a:srgbClr>
                  </a:outerShdw>
                </a:effectLst>
                <a:latin typeface="Calibri" panose="020F0502020204030204" pitchFamily="34" charset="0"/>
              </a:rPr>
              <a:t>Bureau du Droit des Réfugiés</a:t>
            </a:r>
            <a:endParaRPr lang="en-CA" sz="2500" b="1" dirty="0">
              <a:solidFill>
                <a:schemeClr val="tx1"/>
              </a:solidFill>
              <a:latin typeface="Calibri" panose="020F0502020204030204" pitchFamily="34" charset="0"/>
            </a:endParaRPr>
          </a:p>
        </p:txBody>
      </p:sp>
      <p:pic>
        <p:nvPicPr>
          <p:cNvPr id="4" name="Picture 3" descr="Logo- Small Scale- Black"/>
          <p:cNvPicPr/>
          <p:nvPr/>
        </p:nvPicPr>
        <p:blipFill>
          <a:blip r:embed="rId2"/>
          <a:srcRect/>
          <a:stretch>
            <a:fillRect/>
          </a:stretch>
        </p:blipFill>
        <p:spPr bwMode="auto">
          <a:xfrm>
            <a:off x="6804248" y="5301208"/>
            <a:ext cx="1872208" cy="1008112"/>
          </a:xfrm>
          <a:prstGeom prst="rect">
            <a:avLst/>
          </a:prstGeom>
          <a:noFill/>
          <a:ln w="9525">
            <a:noFill/>
            <a:miter lim="800000"/>
            <a:headEnd/>
            <a:tailEnd/>
          </a:ln>
        </p:spPr>
      </p:pic>
      <p:sp>
        <p:nvSpPr>
          <p:cNvPr id="5" name="Rectangle 4"/>
          <p:cNvSpPr/>
          <p:nvPr/>
        </p:nvSpPr>
        <p:spPr>
          <a:xfrm>
            <a:off x="251520" y="5143544"/>
            <a:ext cx="4572000" cy="1323439"/>
          </a:xfrm>
          <a:prstGeom prst="rect">
            <a:avLst/>
          </a:prstGeom>
        </p:spPr>
        <p:txBody>
          <a:bodyPr>
            <a:spAutoFit/>
          </a:bodyPr>
          <a:lstStyle/>
          <a:p>
            <a:r>
              <a:rPr lang="en-CA" sz="2000" dirty="0" smtClean="0">
                <a:effectLst>
                  <a:outerShdw dist="25400" dir="13500000" sx="0" sy="0">
                    <a:srgbClr val="000000">
                      <a:alpha val="50000"/>
                    </a:srgbClr>
                  </a:outerShdw>
                </a:effectLst>
                <a:latin typeface="Calibri" panose="020F0502020204030204" pitchFamily="34" charset="0"/>
              </a:rPr>
              <a:t>Anthony Navaneelan</a:t>
            </a:r>
          </a:p>
          <a:p>
            <a:r>
              <a:rPr lang="en-CA" sz="2000" dirty="0" smtClean="0">
                <a:effectLst>
                  <a:outerShdw dist="25400" dir="13500000" sx="0" sy="0">
                    <a:srgbClr val="000000">
                      <a:alpha val="50000"/>
                    </a:srgbClr>
                  </a:outerShdw>
                </a:effectLst>
                <a:latin typeface="Calibri" panose="020F0502020204030204" pitchFamily="34" charset="0"/>
              </a:rPr>
              <a:t>Staff Lawyer</a:t>
            </a:r>
          </a:p>
          <a:p>
            <a:r>
              <a:rPr lang="en-CA" sz="2000" dirty="0" smtClean="0">
                <a:solidFill>
                  <a:schemeClr val="tx1">
                    <a:lumMod val="50000"/>
                    <a:lumOff val="50000"/>
                  </a:schemeClr>
                </a:solidFill>
                <a:effectLst>
                  <a:outerShdw dist="25400" dir="13500000" sx="0" sy="0">
                    <a:srgbClr val="000000">
                      <a:alpha val="50000"/>
                    </a:srgbClr>
                  </a:outerShdw>
                </a:effectLst>
                <a:latin typeface="Calibri" panose="020F0502020204030204" pitchFamily="34" charset="0"/>
              </a:rPr>
              <a:t>navanea@lao.on.ca</a:t>
            </a:r>
          </a:p>
          <a:p>
            <a:r>
              <a:rPr lang="en-CA" sz="2000" dirty="0" smtClean="0">
                <a:effectLst>
                  <a:outerShdw dist="25400" dir="13500000" sx="0" sy="0">
                    <a:srgbClr val="000000">
                      <a:alpha val="50000"/>
                    </a:srgbClr>
                  </a:outerShdw>
                </a:effectLst>
                <a:latin typeface="Calibri" panose="020F0502020204030204" pitchFamily="34" charset="0"/>
              </a:rPr>
              <a:t>May 6, 2017</a:t>
            </a:r>
            <a:endParaRPr lang="en-CA" sz="2000" dirty="0">
              <a:latin typeface="Calibri" panose="020F0502020204030204" pitchFamily="34" charset="0"/>
            </a:endParaRPr>
          </a:p>
        </p:txBody>
      </p:sp>
    </p:spTree>
    <p:extLst>
      <p:ext uri="{BB962C8B-B14F-4D97-AF65-F5344CB8AC3E}">
        <p14:creationId xmlns:p14="http://schemas.microsoft.com/office/powerpoint/2010/main" val="2442246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536504"/>
          </a:xfrm>
        </p:spPr>
        <p:txBody>
          <a:bodyPr>
            <a:noAutofit/>
          </a:bodyPr>
          <a:lstStyle/>
          <a:p>
            <a:r>
              <a:rPr lang="nl-NL" sz="3200" i="1" dirty="0">
                <a:solidFill>
                  <a:schemeClr val="tx2"/>
                </a:solidFill>
                <a:latin typeface="Calibri" panose="020F0502020204030204" pitchFamily="34" charset="0"/>
              </a:rPr>
              <a:t>R. </a:t>
            </a:r>
            <a:r>
              <a:rPr lang="nl-NL" sz="3200" i="1" dirty="0" smtClean="0">
                <a:solidFill>
                  <a:schemeClr val="tx2"/>
                </a:solidFill>
                <a:latin typeface="Calibri" panose="020F0502020204030204" pitchFamily="34" charset="0"/>
              </a:rPr>
              <a:t>v. </a:t>
            </a:r>
            <a:r>
              <a:rPr lang="nl-NL" sz="3200" i="1" dirty="0">
                <a:solidFill>
                  <a:schemeClr val="tx2"/>
                </a:solidFill>
                <a:latin typeface="Calibri" panose="020F0502020204030204" pitchFamily="34" charset="0"/>
              </a:rPr>
              <a:t>Lee, </a:t>
            </a:r>
            <a:r>
              <a:rPr lang="nl-NL" sz="3200" dirty="0">
                <a:solidFill>
                  <a:schemeClr val="tx2"/>
                </a:solidFill>
                <a:latin typeface="Calibri" panose="020F0502020204030204" pitchFamily="34" charset="0"/>
              </a:rPr>
              <a:t>2016 ONSC 3425</a:t>
            </a:r>
            <a:endParaRPr lang="en-CA" sz="500" dirty="0" smtClean="0">
              <a:solidFill>
                <a:schemeClr val="tx2"/>
              </a:solidFill>
              <a:latin typeface="Calibri" panose="020F0502020204030204" pitchFamily="34" charset="0"/>
            </a:endParaRPr>
          </a:p>
          <a:p>
            <a:pPr algn="just"/>
            <a:endParaRPr lang="en-CA" sz="1600" dirty="0" smtClean="0">
              <a:latin typeface="Calibri" panose="020F0502020204030204" pitchFamily="34" charset="0"/>
            </a:endParaRPr>
          </a:p>
          <a:p>
            <a:pPr algn="just"/>
            <a:r>
              <a:rPr lang="en-CA" sz="1600" dirty="0" smtClean="0">
                <a:latin typeface="Calibri" panose="020F0502020204030204" pitchFamily="34" charset="0"/>
              </a:rPr>
              <a:t>[</a:t>
            </a:r>
            <a:r>
              <a:rPr lang="en-CA" sz="1600" dirty="0">
                <a:latin typeface="Calibri" panose="020F0502020204030204" pitchFamily="34" charset="0"/>
              </a:rPr>
              <a:t>21</a:t>
            </a:r>
            <a:r>
              <a:rPr lang="en-CA" sz="1600" dirty="0" smtClean="0">
                <a:latin typeface="Calibri" panose="020F0502020204030204" pitchFamily="34" charset="0"/>
              </a:rPr>
              <a:t>]	Mr</a:t>
            </a:r>
            <a:r>
              <a:rPr lang="en-CA" sz="1600" dirty="0">
                <a:latin typeface="Calibri" panose="020F0502020204030204" pitchFamily="34" charset="0"/>
              </a:rPr>
              <a:t>. </a:t>
            </a:r>
            <a:r>
              <a:rPr lang="en-CA" sz="1600" dirty="0" err="1">
                <a:latin typeface="Calibri" panose="020F0502020204030204" pitchFamily="34" charset="0"/>
              </a:rPr>
              <a:t>Barrs</a:t>
            </a:r>
            <a:r>
              <a:rPr lang="en-CA" sz="1600" dirty="0">
                <a:latin typeface="Calibri" panose="020F0502020204030204" pitchFamily="34" charset="0"/>
              </a:rPr>
              <a:t> conceded that he did not discuss immigration consequences with Mr. Lee, either at the time of the plea or before it.  Further, at no time did Mr. </a:t>
            </a:r>
            <a:r>
              <a:rPr lang="en-CA" sz="1600" dirty="0" err="1">
                <a:latin typeface="Calibri" panose="020F0502020204030204" pitchFamily="34" charset="0"/>
              </a:rPr>
              <a:t>Barrs</a:t>
            </a:r>
            <a:r>
              <a:rPr lang="en-CA" sz="1600" dirty="0">
                <a:latin typeface="Calibri" panose="020F0502020204030204" pitchFamily="34" charset="0"/>
              </a:rPr>
              <a:t> advise Grossman J. that Mr. Lee was a foreign national and that his immigration status in Canada might be affected should he be convicted of an indictable offence.  He did not ask that a conditional discharge be imposed on the fail to comply charge</a:t>
            </a:r>
            <a:r>
              <a:rPr lang="en-CA" sz="1600" dirty="0" smtClean="0">
                <a:latin typeface="Calibri" panose="020F0502020204030204" pitchFamily="34" charset="0"/>
              </a:rPr>
              <a:t>.</a:t>
            </a:r>
          </a:p>
          <a:p>
            <a:pPr algn="just"/>
            <a:endParaRPr lang="en-CA" sz="1600" dirty="0">
              <a:latin typeface="Calibri" panose="020F0502020204030204" pitchFamily="34" charset="0"/>
            </a:endParaRPr>
          </a:p>
          <a:p>
            <a:pPr algn="just"/>
            <a:r>
              <a:rPr lang="en-CA" sz="1600" dirty="0" smtClean="0">
                <a:latin typeface="Calibri" panose="020F0502020204030204" pitchFamily="34" charset="0"/>
              </a:rPr>
              <a:t>[25]	Looking </a:t>
            </a:r>
            <a:r>
              <a:rPr lang="en-CA" sz="1600" dirty="0">
                <a:latin typeface="Calibri" panose="020F0502020204030204" pitchFamily="34" charset="0"/>
              </a:rPr>
              <a:t>at the case objectively, Mr. </a:t>
            </a:r>
            <a:r>
              <a:rPr lang="en-CA" sz="1600" dirty="0" err="1">
                <a:latin typeface="Calibri" panose="020F0502020204030204" pitchFamily="34" charset="0"/>
              </a:rPr>
              <a:t>Barrs</a:t>
            </a:r>
            <a:r>
              <a:rPr lang="en-CA" sz="1600" dirty="0">
                <a:latin typeface="Calibri" panose="020F0502020204030204" pitchFamily="34" charset="0"/>
              </a:rPr>
              <a:t> did achieve a good result in all of the circumstances.  Following his opposition to the amendment of the information, he embarked on very successful plea negotiations that resulted in the withdrawal of two serious criminal charges, a plea to a </a:t>
            </a:r>
            <a:r>
              <a:rPr lang="en-CA" sz="1600" i="1" dirty="0">
                <a:latin typeface="Calibri" panose="020F0502020204030204" pitchFamily="34" charset="0"/>
              </a:rPr>
              <a:t>Highway Traffic Act</a:t>
            </a:r>
            <a:r>
              <a:rPr lang="en-CA" sz="1600" dirty="0">
                <a:latin typeface="Calibri" panose="020F0502020204030204" pitchFamily="34" charset="0"/>
              </a:rPr>
              <a:t> offence and a plea to a serious breach that did not result in a further jail sentence for Mr. Lee. </a:t>
            </a:r>
          </a:p>
          <a:p>
            <a:pPr algn="just"/>
            <a:r>
              <a:rPr lang="en-CA" sz="1600" dirty="0">
                <a:latin typeface="Calibri" panose="020F0502020204030204" pitchFamily="34" charset="0"/>
              </a:rPr>
              <a:t>[26</a:t>
            </a:r>
            <a:r>
              <a:rPr lang="en-CA" sz="1600" dirty="0" smtClean="0">
                <a:latin typeface="Calibri" panose="020F0502020204030204" pitchFamily="34" charset="0"/>
              </a:rPr>
              <a:t>]	</a:t>
            </a:r>
            <a:r>
              <a:rPr lang="en-CA" sz="1600" b="1" dirty="0" smtClean="0">
                <a:latin typeface="Calibri" panose="020F0502020204030204" pitchFamily="34" charset="0"/>
              </a:rPr>
              <a:t>However</a:t>
            </a:r>
            <a:r>
              <a:rPr lang="en-CA" sz="1600" b="1" dirty="0">
                <a:latin typeface="Calibri" panose="020F0502020204030204" pitchFamily="34" charset="0"/>
              </a:rPr>
              <a:t>, I agree that Mr. </a:t>
            </a:r>
            <a:r>
              <a:rPr lang="en-CA" sz="1600" b="1" dirty="0" err="1">
                <a:latin typeface="Calibri" panose="020F0502020204030204" pitchFamily="34" charset="0"/>
              </a:rPr>
              <a:t>Barrs</a:t>
            </a:r>
            <a:r>
              <a:rPr lang="en-CA" sz="1600" b="1" dirty="0">
                <a:latin typeface="Calibri" panose="020F0502020204030204" pitchFamily="34" charset="0"/>
              </a:rPr>
              <a:t> could (and should) have determined that Mr. Lee’s plea would make him eligible for deportation and advised him of such a result.  Further, it would have been prudent for Mr. </a:t>
            </a:r>
            <a:r>
              <a:rPr lang="en-CA" sz="1600" b="1" dirty="0" err="1">
                <a:latin typeface="Calibri" panose="020F0502020204030204" pitchFamily="34" charset="0"/>
              </a:rPr>
              <a:t>Barrs</a:t>
            </a:r>
            <a:r>
              <a:rPr lang="en-CA" sz="1600" b="1" dirty="0">
                <a:latin typeface="Calibri" panose="020F0502020204030204" pitchFamily="34" charset="0"/>
              </a:rPr>
              <a:t> to advise the Court of Mr. Lee’s immigration status and to seek a conditional discharge</a:t>
            </a:r>
            <a:r>
              <a:rPr lang="en-CA" sz="1600" dirty="0">
                <a:latin typeface="Calibri" panose="020F0502020204030204" pitchFamily="34" charset="0"/>
              </a:rPr>
              <a:t>.  There are several cases which suggest this is the appropriate course of action:  </a:t>
            </a:r>
            <a:r>
              <a:rPr lang="en-CA" sz="1600" i="1" dirty="0" smtClean="0">
                <a:latin typeface="Calibri" panose="020F0502020204030204" pitchFamily="34" charset="0"/>
              </a:rPr>
              <a:t>Pham</a:t>
            </a:r>
            <a:r>
              <a:rPr lang="en-CA" sz="1600" dirty="0" smtClean="0">
                <a:latin typeface="Calibri" panose="020F0502020204030204" pitchFamily="34" charset="0"/>
              </a:rPr>
              <a:t>,</a:t>
            </a:r>
            <a:r>
              <a:rPr lang="en-CA" sz="1600" dirty="0">
                <a:latin typeface="Calibri" panose="020F0502020204030204" pitchFamily="34" charset="0"/>
              </a:rPr>
              <a:t> </a:t>
            </a:r>
            <a:r>
              <a:rPr lang="en-CA" sz="1600" i="1" dirty="0" smtClean="0">
                <a:latin typeface="Calibri" panose="020F0502020204030204" pitchFamily="34" charset="0"/>
              </a:rPr>
              <a:t>Meehan</a:t>
            </a:r>
            <a:r>
              <a:rPr lang="en-CA" sz="1600" dirty="0" smtClean="0">
                <a:latin typeface="Calibri" panose="020F0502020204030204" pitchFamily="34" charset="0"/>
              </a:rPr>
              <a:t>,</a:t>
            </a:r>
            <a:r>
              <a:rPr lang="en-CA" sz="1600" baseline="30000" dirty="0" smtClean="0">
                <a:latin typeface="Calibri" panose="020F0502020204030204" pitchFamily="34" charset="0"/>
              </a:rPr>
              <a:t> </a:t>
            </a:r>
            <a:r>
              <a:rPr lang="en-CA" sz="1600" dirty="0">
                <a:latin typeface="Calibri" panose="020F0502020204030204" pitchFamily="34" charset="0"/>
              </a:rPr>
              <a:t> </a:t>
            </a:r>
            <a:r>
              <a:rPr lang="en-CA" sz="1600" i="1" dirty="0" err="1" smtClean="0">
                <a:latin typeface="Calibri" panose="020F0502020204030204" pitchFamily="34" charset="0"/>
              </a:rPr>
              <a:t>Rajadurai</a:t>
            </a:r>
            <a:r>
              <a:rPr lang="en-CA" sz="1600" baseline="30000" dirty="0" smtClean="0">
                <a:latin typeface="Calibri" panose="020F0502020204030204" pitchFamily="34" charset="0"/>
                <a:hlinkClick r:id="rId2"/>
              </a:rPr>
              <a:t>[</a:t>
            </a:r>
            <a:r>
              <a:rPr lang="en-CA" sz="1600" dirty="0">
                <a:latin typeface="Calibri" panose="020F0502020204030204" pitchFamily="34" charset="0"/>
              </a:rPr>
              <a:t> and </a:t>
            </a:r>
            <a:r>
              <a:rPr lang="en-CA" sz="1600" i="1" dirty="0" err="1" smtClean="0">
                <a:latin typeface="Calibri" panose="020F0502020204030204" pitchFamily="34" charset="0"/>
              </a:rPr>
              <a:t>Shiwprashad</a:t>
            </a:r>
            <a:r>
              <a:rPr lang="en-CA" sz="1600" dirty="0" smtClean="0">
                <a:latin typeface="Calibri" panose="020F0502020204030204" pitchFamily="34" charset="0"/>
              </a:rPr>
              <a:t>.</a:t>
            </a:r>
            <a:endParaRPr lang="en-CA" sz="1600" dirty="0">
              <a:latin typeface="Calibri" panose="020F0502020204030204" pitchFamily="34" charset="0"/>
            </a:endParaRPr>
          </a:p>
          <a:p>
            <a:pPr algn="just"/>
            <a:r>
              <a:rPr lang="en-CA" sz="1600" dirty="0">
                <a:latin typeface="Calibri" panose="020F0502020204030204" pitchFamily="34" charset="0"/>
              </a:rPr>
              <a:t>[27</a:t>
            </a:r>
            <a:r>
              <a:rPr lang="en-CA" sz="1600" dirty="0" smtClean="0">
                <a:latin typeface="Calibri" panose="020F0502020204030204" pitchFamily="34" charset="0"/>
              </a:rPr>
              <a:t>]	Despite </a:t>
            </a:r>
            <a:r>
              <a:rPr lang="en-CA" sz="1600" dirty="0">
                <a:latin typeface="Calibri" panose="020F0502020204030204" pitchFamily="34" charset="0"/>
              </a:rPr>
              <a:t>the omissions regarding the immigration consequences of the plea being considered, I find there is no miscarriage of justice in this case resulting in a new trial.</a:t>
            </a:r>
          </a:p>
        </p:txBody>
      </p:sp>
    </p:spTree>
    <p:extLst>
      <p:ext uri="{BB962C8B-B14F-4D97-AF65-F5344CB8AC3E}">
        <p14:creationId xmlns:p14="http://schemas.microsoft.com/office/powerpoint/2010/main" val="4119169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36504"/>
          </a:xfrm>
        </p:spPr>
        <p:txBody>
          <a:bodyPr>
            <a:noAutofit/>
          </a:bodyPr>
          <a:lstStyle/>
          <a:p>
            <a:r>
              <a:rPr lang="nl-NL" sz="3200" i="1" dirty="0" smtClean="0">
                <a:solidFill>
                  <a:schemeClr val="tx2"/>
                </a:solidFill>
                <a:latin typeface="Calibri" panose="020F0502020204030204" pitchFamily="34" charset="0"/>
              </a:rPr>
              <a:t>R</a:t>
            </a:r>
            <a:r>
              <a:rPr lang="nl-NL" sz="3200" i="1" dirty="0">
                <a:solidFill>
                  <a:schemeClr val="tx2"/>
                </a:solidFill>
                <a:latin typeface="Calibri" panose="020F0502020204030204" pitchFamily="34" charset="0"/>
              </a:rPr>
              <a:t>. </a:t>
            </a:r>
            <a:r>
              <a:rPr lang="nl-NL" sz="3200" i="1" dirty="0" smtClean="0">
                <a:solidFill>
                  <a:schemeClr val="tx2"/>
                </a:solidFill>
                <a:latin typeface="Calibri" panose="020F0502020204030204" pitchFamily="34" charset="0"/>
              </a:rPr>
              <a:t>v. </a:t>
            </a:r>
            <a:r>
              <a:rPr lang="nl-NL" sz="3200" i="1" dirty="0">
                <a:solidFill>
                  <a:schemeClr val="tx2"/>
                </a:solidFill>
                <a:latin typeface="Calibri" panose="020F0502020204030204" pitchFamily="34" charset="0"/>
              </a:rPr>
              <a:t>Argueta, </a:t>
            </a:r>
            <a:r>
              <a:rPr lang="nl-NL" sz="3200" dirty="0">
                <a:solidFill>
                  <a:schemeClr val="tx2"/>
                </a:solidFill>
                <a:latin typeface="Calibri" panose="020F0502020204030204" pitchFamily="34" charset="0"/>
              </a:rPr>
              <a:t>2017 ONSC </a:t>
            </a:r>
            <a:r>
              <a:rPr lang="nl-NL" sz="3200" dirty="0" smtClean="0">
                <a:solidFill>
                  <a:schemeClr val="tx2"/>
                </a:solidFill>
                <a:latin typeface="Calibri" panose="020F0502020204030204" pitchFamily="34" charset="0"/>
              </a:rPr>
              <a:t>230</a:t>
            </a:r>
          </a:p>
          <a:p>
            <a:endParaRPr lang="nl-NL" sz="500" i="1" dirty="0">
              <a:solidFill>
                <a:schemeClr val="tx2"/>
              </a:solidFill>
              <a:latin typeface="Calibri" panose="020F0502020204030204" pitchFamily="34" charset="0"/>
            </a:endParaRPr>
          </a:p>
          <a:p>
            <a:r>
              <a:rPr lang="en-CA" sz="1600" dirty="0" smtClean="0">
                <a:latin typeface="Calibri" panose="020F0502020204030204" pitchFamily="34" charset="0"/>
              </a:rPr>
              <a:t>[26]      I accept, therefore, that Ms. Brown advised Mr. Argueta that he should seek immigration advice about the consequences of a guilty plea from an immigration lawyer or the Refugee Law Office. Mr. Argueta signed an acknowledgment that warned him, among other things, that his guilty plea may have immigration consequences and that he had been advised to seek the assistance of an immigration lawyer.</a:t>
            </a:r>
          </a:p>
          <a:p>
            <a:pPr algn="just"/>
            <a:r>
              <a:rPr lang="en-CA" sz="1600" dirty="0" smtClean="0">
                <a:latin typeface="Calibri" panose="020F0502020204030204" pitchFamily="34" charset="0"/>
              </a:rPr>
              <a:t>[</a:t>
            </a:r>
            <a:r>
              <a:rPr lang="en-CA" sz="1600" dirty="0">
                <a:latin typeface="Calibri" panose="020F0502020204030204" pitchFamily="34" charset="0"/>
              </a:rPr>
              <a:t>27]      Ms. Brown thought that she had asked Mr. Argueta on the morning of his plea again whether he had sought immigration advice and that his response was no. There was not any discussion about adjourning the plea so Mr. Argueta could seek that </a:t>
            </a:r>
            <a:r>
              <a:rPr lang="en-CA" sz="1600" dirty="0" smtClean="0">
                <a:latin typeface="Calibri" panose="020F0502020204030204" pitchFamily="34" charset="0"/>
              </a:rPr>
              <a:t>advice</a:t>
            </a:r>
          </a:p>
          <a:p>
            <a:pPr algn="just"/>
            <a:endParaRPr lang="en-CA" sz="1600" dirty="0">
              <a:latin typeface="Calibri" panose="020F0502020204030204" pitchFamily="34" charset="0"/>
            </a:endParaRPr>
          </a:p>
          <a:p>
            <a:pPr algn="just"/>
            <a:r>
              <a:rPr lang="nl-NL" sz="3200" i="1" dirty="0">
                <a:solidFill>
                  <a:schemeClr val="tx2"/>
                </a:solidFill>
                <a:latin typeface="Calibri" panose="020F0502020204030204" pitchFamily="34" charset="0"/>
              </a:rPr>
              <a:t>R. </a:t>
            </a:r>
            <a:r>
              <a:rPr lang="nl-NL" sz="3200" i="1" dirty="0" smtClean="0">
                <a:solidFill>
                  <a:schemeClr val="tx2"/>
                </a:solidFill>
                <a:latin typeface="Calibri" panose="020F0502020204030204" pitchFamily="34" charset="0"/>
              </a:rPr>
              <a:t>v. </a:t>
            </a:r>
            <a:r>
              <a:rPr lang="nl-NL" sz="3200" i="1" dirty="0">
                <a:solidFill>
                  <a:schemeClr val="tx2"/>
                </a:solidFill>
                <a:latin typeface="Calibri" panose="020F0502020204030204" pitchFamily="34" charset="0"/>
              </a:rPr>
              <a:t>Berhe</a:t>
            </a:r>
            <a:r>
              <a:rPr lang="nl-NL" sz="3200" dirty="0">
                <a:solidFill>
                  <a:schemeClr val="tx2"/>
                </a:solidFill>
                <a:latin typeface="Calibri" panose="020F0502020204030204" pitchFamily="34" charset="0"/>
              </a:rPr>
              <a:t>, 2016 ONSC 8139</a:t>
            </a:r>
          </a:p>
          <a:p>
            <a:pPr algn="just"/>
            <a:endParaRPr lang="en-CA" sz="500" dirty="0">
              <a:latin typeface="Calibri" panose="020F0502020204030204" pitchFamily="34" charset="0"/>
            </a:endParaRPr>
          </a:p>
          <a:p>
            <a:pPr algn="just"/>
            <a:r>
              <a:rPr lang="en-CA" sz="1600" dirty="0" smtClean="0">
                <a:latin typeface="Calibri" panose="020F0502020204030204" pitchFamily="34" charset="0"/>
              </a:rPr>
              <a:t>[38</a:t>
            </a:r>
            <a:r>
              <a:rPr lang="en-CA" sz="1600" dirty="0">
                <a:latin typeface="Calibri" panose="020F0502020204030204" pitchFamily="34" charset="0"/>
              </a:rPr>
              <a:t>]      </a:t>
            </a:r>
            <a:r>
              <a:rPr lang="en-CA" sz="1600" dirty="0" smtClean="0">
                <a:latin typeface="Calibri" panose="020F0502020204030204" pitchFamily="34" charset="0"/>
              </a:rPr>
              <a:t>Similarly</a:t>
            </a:r>
            <a:r>
              <a:rPr lang="en-CA" sz="1600" dirty="0">
                <a:latin typeface="Calibri" panose="020F0502020204030204" pitchFamily="34" charset="0"/>
              </a:rPr>
              <a:t>, I disbelieve the appellant’s assertion that he was unaware of the immigration consequences of the plea. I find this to be a case where the appellant knew that deportation was a potential consequence of his guilty plea but did not appreciate, or at the time care, how limited his options were to avoid that consequence as was the case in </a:t>
            </a:r>
            <a:r>
              <a:rPr lang="en-CA" sz="1600" i="1" dirty="0" err="1">
                <a:latin typeface="Calibri" panose="020F0502020204030204" pitchFamily="34" charset="0"/>
              </a:rPr>
              <a:t>Shiwprashad</a:t>
            </a:r>
            <a:r>
              <a:rPr lang="en-CA" sz="1600" dirty="0">
                <a:latin typeface="Calibri" panose="020F0502020204030204" pitchFamily="34" charset="0"/>
              </a:rPr>
              <a:t>. There, the court found that even if counsel had an obligation to advise the appellant with respect to immigration consequences prior to plea or arrange for such advice, there was no miscarriage of justice. I find the same principle applies in this case.</a:t>
            </a:r>
            <a:endParaRPr lang="en-CA" sz="1600" dirty="0" smtClean="0">
              <a:latin typeface="Calibri" panose="020F0502020204030204" pitchFamily="34" charset="0"/>
            </a:endParaRPr>
          </a:p>
        </p:txBody>
      </p:sp>
    </p:spTree>
    <p:extLst>
      <p:ext uri="{BB962C8B-B14F-4D97-AF65-F5344CB8AC3E}">
        <p14:creationId xmlns:p14="http://schemas.microsoft.com/office/powerpoint/2010/main" val="3330461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38" y="620688"/>
            <a:ext cx="8229600" cy="1066800"/>
          </a:xfrm>
        </p:spPr>
        <p:txBody>
          <a:bodyPr>
            <a:normAutofit fontScale="90000"/>
          </a:bodyPr>
          <a:lstStyle/>
          <a:p>
            <a:r>
              <a:rPr lang="en-CA" i="1" dirty="0" smtClean="0"/>
              <a:t>Wing </a:t>
            </a:r>
            <a:r>
              <a:rPr lang="en-CA" i="1" dirty="0" err="1"/>
              <a:t>Wha</a:t>
            </a:r>
            <a:r>
              <a:rPr lang="en-CA" i="1" dirty="0"/>
              <a:t> Wong v. </a:t>
            </a:r>
            <a:r>
              <a:rPr lang="en-CA" i="1" dirty="0" smtClean="0"/>
              <a:t>The Queen </a:t>
            </a:r>
            <a:r>
              <a:rPr lang="en-CA" dirty="0"/>
              <a:t>16824</a:t>
            </a:r>
            <a:endParaRPr lang="en-CA" dirty="0"/>
          </a:p>
        </p:txBody>
      </p:sp>
      <p:sp>
        <p:nvSpPr>
          <p:cNvPr id="3" name="Content Placeholder 2"/>
          <p:cNvSpPr>
            <a:spLocks noGrp="1"/>
          </p:cNvSpPr>
          <p:nvPr>
            <p:ph idx="1"/>
          </p:nvPr>
        </p:nvSpPr>
        <p:spPr>
          <a:xfrm>
            <a:off x="396507" y="1687488"/>
            <a:ext cx="8229600" cy="4536504"/>
          </a:xfrm>
        </p:spPr>
        <p:txBody>
          <a:bodyPr>
            <a:noAutofit/>
          </a:bodyPr>
          <a:lstStyle/>
          <a:p>
            <a:r>
              <a:rPr lang="en-CA" sz="2500" dirty="0" smtClean="0">
                <a:latin typeface="Calibri" panose="020F0502020204030204" pitchFamily="34" charset="0"/>
              </a:rPr>
              <a:t>Leave to appeal granted on March 30, 2017 from                 </a:t>
            </a:r>
            <a:r>
              <a:rPr lang="en-CA" sz="2500" i="1" dirty="0" smtClean="0">
                <a:latin typeface="Calibri" panose="020F0502020204030204" pitchFamily="34" charset="0"/>
              </a:rPr>
              <a:t>R</a:t>
            </a:r>
            <a:r>
              <a:rPr lang="en-CA" sz="2500" i="1" dirty="0">
                <a:latin typeface="Calibri" panose="020F0502020204030204" pitchFamily="34" charset="0"/>
              </a:rPr>
              <a:t>. v. Wong, </a:t>
            </a:r>
            <a:r>
              <a:rPr lang="en-CA" sz="2500" dirty="0">
                <a:latin typeface="Calibri" panose="020F0502020204030204" pitchFamily="34" charset="0"/>
              </a:rPr>
              <a:t>2016 BCCA </a:t>
            </a:r>
            <a:r>
              <a:rPr lang="en-CA" sz="2500" dirty="0" smtClean="0">
                <a:latin typeface="Calibri" panose="020F0502020204030204" pitchFamily="34" charset="0"/>
              </a:rPr>
              <a:t>416</a:t>
            </a:r>
          </a:p>
          <a:p>
            <a:pPr marL="109728" indent="0">
              <a:buNone/>
            </a:pPr>
            <a:endParaRPr lang="en-CA" sz="1500" dirty="0" smtClean="0">
              <a:latin typeface="Calibri" panose="020F0502020204030204" pitchFamily="34" charset="0"/>
            </a:endParaRPr>
          </a:p>
          <a:p>
            <a:r>
              <a:rPr lang="en-CA" sz="2500" dirty="0" smtClean="0">
                <a:latin typeface="Calibri" panose="020F0502020204030204" pitchFamily="34" charset="0"/>
              </a:rPr>
              <a:t>BCCA affirmed that an appellant’s lack of knowledge of immigration consequences of guilty plea renders the plea involuntary</a:t>
            </a:r>
          </a:p>
          <a:p>
            <a:pPr marL="109728" indent="0">
              <a:buNone/>
            </a:pPr>
            <a:endParaRPr lang="en-CA" sz="1500" dirty="0" smtClean="0">
              <a:latin typeface="Calibri" panose="020F0502020204030204" pitchFamily="34" charset="0"/>
            </a:endParaRPr>
          </a:p>
          <a:p>
            <a:r>
              <a:rPr lang="en-CA" sz="2500" dirty="0" smtClean="0">
                <a:latin typeface="Calibri" panose="020F0502020204030204" pitchFamily="34" charset="0"/>
              </a:rPr>
              <a:t>BCCA did not decide whether counsel’s failure to advise appellant of immigration consequences was negligence since appellant failed to demonstrate that he would have pled non-guilty had he known</a:t>
            </a:r>
          </a:p>
          <a:p>
            <a:endParaRPr lang="en-CA" sz="1500" dirty="0" smtClean="0">
              <a:latin typeface="Calibri" panose="020F0502020204030204" pitchFamily="34" charset="0"/>
            </a:endParaRPr>
          </a:p>
          <a:p>
            <a:r>
              <a:rPr lang="en-CA" sz="2500" dirty="0" smtClean="0">
                <a:latin typeface="Calibri" panose="020F0502020204030204" pitchFamily="34" charset="0"/>
              </a:rPr>
              <a:t>Both questions could be resolved by the SCC</a:t>
            </a:r>
            <a:endParaRPr lang="en-CA" sz="2500" dirty="0" smtClean="0">
              <a:latin typeface="Calibri" panose="020F0502020204030204" pitchFamily="34" charset="0"/>
            </a:endParaRPr>
          </a:p>
        </p:txBody>
      </p:sp>
    </p:spTree>
    <p:extLst>
      <p:ext uri="{BB962C8B-B14F-4D97-AF65-F5344CB8AC3E}">
        <p14:creationId xmlns:p14="http://schemas.microsoft.com/office/powerpoint/2010/main" val="595959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3516" y="908049"/>
            <a:ext cx="8229600" cy="2141984"/>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CA" dirty="0" smtClean="0"/>
              <a:t>Advising of immigration consequences at sentencing</a:t>
            </a:r>
            <a:endParaRPr lang="en-CA" dirty="0"/>
          </a:p>
        </p:txBody>
      </p:sp>
      <p:sp>
        <p:nvSpPr>
          <p:cNvPr id="3" name="Content Placeholder 2"/>
          <p:cNvSpPr txBox="1">
            <a:spLocks/>
          </p:cNvSpPr>
          <p:nvPr/>
        </p:nvSpPr>
        <p:spPr>
          <a:xfrm>
            <a:off x="469549" y="2348880"/>
            <a:ext cx="8229600" cy="4272508"/>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CA" dirty="0">
                <a:latin typeface="Calibri" panose="020F0502020204030204" pitchFamily="34" charset="0"/>
              </a:rPr>
              <a:t>Case-law is clear on </a:t>
            </a:r>
            <a:r>
              <a:rPr lang="en-CA" dirty="0" smtClean="0">
                <a:latin typeface="Calibri" panose="020F0502020204030204" pitchFamily="34" charset="0"/>
              </a:rPr>
              <a:t>when and how immigration consequences are relevant at the sentencing stage as a result of the SCC judgment in</a:t>
            </a:r>
            <a:r>
              <a:rPr lang="de-DE" dirty="0" smtClean="0">
                <a:latin typeface="Calibri" panose="020F0502020204030204" pitchFamily="34" charset="0"/>
              </a:rPr>
              <a:t> </a:t>
            </a:r>
            <a:r>
              <a:rPr lang="de-DE" b="1" i="1" dirty="0" smtClean="0">
                <a:latin typeface="Calibri" panose="020F0502020204030204" pitchFamily="34" charset="0"/>
              </a:rPr>
              <a:t>R. v</a:t>
            </a:r>
            <a:r>
              <a:rPr lang="de-DE" b="1" i="1" dirty="0">
                <a:latin typeface="Calibri" panose="020F0502020204030204" pitchFamily="34" charset="0"/>
              </a:rPr>
              <a:t>. Pham</a:t>
            </a:r>
            <a:r>
              <a:rPr lang="de-DE" b="1" dirty="0">
                <a:latin typeface="Calibri" panose="020F0502020204030204" pitchFamily="34" charset="0"/>
              </a:rPr>
              <a:t>, </a:t>
            </a:r>
            <a:r>
              <a:rPr lang="de-DE" b="1" dirty="0" smtClean="0">
                <a:latin typeface="Calibri" panose="020F0502020204030204" pitchFamily="34" charset="0"/>
              </a:rPr>
              <a:t>2013 </a:t>
            </a:r>
            <a:r>
              <a:rPr lang="de-DE" b="1" dirty="0">
                <a:latin typeface="Calibri" panose="020F0502020204030204" pitchFamily="34" charset="0"/>
              </a:rPr>
              <a:t>SCC </a:t>
            </a:r>
            <a:r>
              <a:rPr lang="de-DE" b="1" dirty="0" smtClean="0">
                <a:latin typeface="Calibri" panose="020F0502020204030204" pitchFamily="34" charset="0"/>
              </a:rPr>
              <a:t>15 </a:t>
            </a:r>
            <a:r>
              <a:rPr lang="de-DE" dirty="0" smtClean="0">
                <a:latin typeface="Calibri" panose="020F0502020204030204" pitchFamily="34" charset="0"/>
              </a:rPr>
              <a:t>– a unanimous decision.</a:t>
            </a:r>
            <a:endParaRPr lang="de-DE" b="1" dirty="0" smtClean="0">
              <a:latin typeface="Calibri" panose="020F0502020204030204" pitchFamily="34" charset="0"/>
            </a:endParaRPr>
          </a:p>
          <a:p>
            <a:pPr marL="109728" indent="0">
              <a:buNone/>
            </a:pPr>
            <a:endParaRPr lang="de-DE" b="1" dirty="0" smtClean="0">
              <a:latin typeface="Calibri" panose="020F0502020204030204" pitchFamily="34" charset="0"/>
            </a:endParaRPr>
          </a:p>
          <a:p>
            <a:r>
              <a:rPr lang="de-DE" dirty="0" smtClean="0">
                <a:latin typeface="Calibri" panose="020F0502020204030204" pitchFamily="34" charset="0"/>
              </a:rPr>
              <a:t>Immigration consequences are a relevant collateral consequence of sentencing that should be taken in account. But immigration consequences cannot be used to </a:t>
            </a:r>
            <a:r>
              <a:rPr lang="de-DE" dirty="0" err="1" smtClean="0">
                <a:latin typeface="Calibri" panose="020F0502020204030204" pitchFamily="34" charset="0"/>
              </a:rPr>
              <a:t>render</a:t>
            </a:r>
            <a:r>
              <a:rPr lang="de-DE" dirty="0" smtClean="0">
                <a:latin typeface="Calibri" panose="020F0502020204030204" pitchFamily="34" charset="0"/>
              </a:rPr>
              <a:t> an unfit sentence into a fit one. </a:t>
            </a:r>
            <a:endParaRPr lang="en-CA" b="1" dirty="0" smtClean="0">
              <a:latin typeface="Calibri" panose="020F0502020204030204" pitchFamily="34" charset="0"/>
            </a:endParaRPr>
          </a:p>
          <a:p>
            <a:pPr marL="109728" indent="0">
              <a:buFont typeface="Georgia"/>
              <a:buNone/>
            </a:pPr>
            <a:endParaRPr lang="en-CA" dirty="0">
              <a:latin typeface="Calibri" panose="020F0502020204030204" pitchFamily="34" charset="0"/>
            </a:endParaRPr>
          </a:p>
        </p:txBody>
      </p:sp>
    </p:spTree>
    <p:extLst>
      <p:ext uri="{BB962C8B-B14F-4D97-AF65-F5344CB8AC3E}">
        <p14:creationId xmlns:p14="http://schemas.microsoft.com/office/powerpoint/2010/main" val="872054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3516" y="908049"/>
            <a:ext cx="8229600" cy="2141984"/>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CA" i="1" dirty="0" smtClean="0"/>
              <a:t>Pham </a:t>
            </a:r>
            <a:r>
              <a:rPr lang="en-CA" dirty="0" smtClean="0"/>
              <a:t>as applied by the ONCA</a:t>
            </a:r>
            <a:endParaRPr lang="en-CA" i="1" dirty="0"/>
          </a:p>
        </p:txBody>
      </p:sp>
      <p:sp>
        <p:nvSpPr>
          <p:cNvPr id="3" name="Content Placeholder 2"/>
          <p:cNvSpPr txBox="1">
            <a:spLocks/>
          </p:cNvSpPr>
          <p:nvPr/>
        </p:nvSpPr>
        <p:spPr>
          <a:xfrm>
            <a:off x="469549" y="2132856"/>
            <a:ext cx="8229600" cy="4272508"/>
          </a:xfrm>
          <a:prstGeom prst="rect">
            <a:avLst/>
          </a:prstGeom>
        </p:spPr>
        <p:txBody>
          <a:bodyPr>
            <a:normAutofit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sv-SE" i="1" dirty="0">
                <a:latin typeface="Calibri" panose="020F0502020204030204" pitchFamily="34" charset="0"/>
              </a:rPr>
              <a:t>R. v. Freckleton</a:t>
            </a:r>
            <a:r>
              <a:rPr lang="sv-SE" dirty="0">
                <a:latin typeface="Calibri" panose="020F0502020204030204" pitchFamily="34" charset="0"/>
              </a:rPr>
              <a:t>, 2016 ONCA </a:t>
            </a:r>
            <a:r>
              <a:rPr lang="sv-SE" dirty="0" smtClean="0">
                <a:latin typeface="Calibri" panose="020F0502020204030204" pitchFamily="34" charset="0"/>
              </a:rPr>
              <a:t>130 – Sentence for trafficking reduced on appeal from a seven month conditional sentence to one of six-months-less-a-day</a:t>
            </a:r>
          </a:p>
          <a:p>
            <a:pPr marL="109728" indent="0">
              <a:buNone/>
            </a:pPr>
            <a:endParaRPr lang="sv-SE" dirty="0" smtClean="0">
              <a:latin typeface="Calibri" panose="020F0502020204030204" pitchFamily="34" charset="0"/>
            </a:endParaRPr>
          </a:p>
          <a:p>
            <a:r>
              <a:rPr lang="fi-FI" i="1" dirty="0">
                <a:latin typeface="Calibri" panose="020F0502020204030204" pitchFamily="34" charset="0"/>
              </a:rPr>
              <a:t>R. v. Nassri</a:t>
            </a:r>
            <a:r>
              <a:rPr lang="fi-FI" dirty="0">
                <a:latin typeface="Calibri" panose="020F0502020204030204" pitchFamily="34" charset="0"/>
              </a:rPr>
              <a:t>, 2015 ONCA </a:t>
            </a:r>
            <a:r>
              <a:rPr lang="fi-FI" dirty="0" smtClean="0">
                <a:latin typeface="Calibri" panose="020F0502020204030204" pitchFamily="34" charset="0"/>
              </a:rPr>
              <a:t>316 - </a:t>
            </a:r>
            <a:r>
              <a:rPr lang="en-CA" dirty="0">
                <a:latin typeface="Calibri" panose="020F0502020204030204" pitchFamily="34" charset="0"/>
              </a:rPr>
              <a:t> </a:t>
            </a:r>
            <a:r>
              <a:rPr lang="en-CA" dirty="0" smtClean="0">
                <a:latin typeface="Calibri" panose="020F0502020204030204" pitchFamily="34" charset="0"/>
              </a:rPr>
              <a:t>Sentence for robbery </a:t>
            </a:r>
            <a:r>
              <a:rPr lang="en-CA" dirty="0">
                <a:latin typeface="Calibri" panose="020F0502020204030204" pitchFamily="34" charset="0"/>
              </a:rPr>
              <a:t>and possession of a weapon for a dangerous </a:t>
            </a:r>
            <a:r>
              <a:rPr lang="en-CA" dirty="0" smtClean="0">
                <a:latin typeface="Calibri" panose="020F0502020204030204" pitchFamily="34" charset="0"/>
              </a:rPr>
              <a:t>purpose</a:t>
            </a:r>
            <a:r>
              <a:rPr lang="en-CA" dirty="0">
                <a:latin typeface="Calibri" panose="020F0502020204030204" pitchFamily="34" charset="0"/>
              </a:rPr>
              <a:t> </a:t>
            </a:r>
            <a:r>
              <a:rPr lang="en-CA" dirty="0" smtClean="0">
                <a:latin typeface="Calibri" panose="020F0502020204030204" pitchFamily="34" charset="0"/>
              </a:rPr>
              <a:t>reduced on appeal from </a:t>
            </a:r>
            <a:r>
              <a:rPr lang="en-CA" dirty="0">
                <a:latin typeface="Calibri" panose="020F0502020204030204" pitchFamily="34" charset="0"/>
              </a:rPr>
              <a:t>nine months’ </a:t>
            </a:r>
            <a:r>
              <a:rPr lang="en-CA" dirty="0" smtClean="0">
                <a:latin typeface="Calibri" panose="020F0502020204030204" pitchFamily="34" charset="0"/>
              </a:rPr>
              <a:t>imprisonment to six-months-less-fifteen days</a:t>
            </a:r>
          </a:p>
          <a:p>
            <a:endParaRPr lang="en-CA" dirty="0">
              <a:latin typeface="Calibri" panose="020F0502020204030204" pitchFamily="34" charset="0"/>
            </a:endParaRPr>
          </a:p>
          <a:p>
            <a:r>
              <a:rPr lang="pt-BR" dirty="0" smtClean="0">
                <a:latin typeface="Calibri" panose="020F0502020204030204" pitchFamily="34" charset="0"/>
              </a:rPr>
              <a:t>See also: </a:t>
            </a:r>
            <a:r>
              <a:rPr lang="pt-BR" i="1" dirty="0" smtClean="0">
                <a:latin typeface="Calibri" panose="020F0502020204030204" pitchFamily="34" charset="0"/>
              </a:rPr>
              <a:t>R</a:t>
            </a:r>
            <a:r>
              <a:rPr lang="pt-BR" i="1" dirty="0">
                <a:latin typeface="Calibri" panose="020F0502020204030204" pitchFamily="34" charset="0"/>
              </a:rPr>
              <a:t>. v. Pinas</a:t>
            </a:r>
            <a:r>
              <a:rPr lang="pt-BR" dirty="0">
                <a:latin typeface="Calibri" panose="020F0502020204030204" pitchFamily="34" charset="0"/>
              </a:rPr>
              <a:t>, 2015 ONCA </a:t>
            </a:r>
            <a:r>
              <a:rPr lang="pt-BR" dirty="0" smtClean="0">
                <a:latin typeface="Calibri" panose="020F0502020204030204" pitchFamily="34" charset="0"/>
              </a:rPr>
              <a:t>136.</a:t>
            </a:r>
            <a:endParaRPr lang="en-CA" dirty="0">
              <a:latin typeface="Calibri" panose="020F0502020204030204" pitchFamily="34" charset="0"/>
            </a:endParaRPr>
          </a:p>
        </p:txBody>
      </p:sp>
    </p:spTree>
    <p:extLst>
      <p:ext uri="{BB962C8B-B14F-4D97-AF65-F5344CB8AC3E}">
        <p14:creationId xmlns:p14="http://schemas.microsoft.com/office/powerpoint/2010/main" val="1199099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88840"/>
            <a:ext cx="8458200" cy="1470025"/>
          </a:xfrm>
        </p:spPr>
        <p:txBody>
          <a:bodyPr>
            <a:normAutofit/>
          </a:bodyPr>
          <a:lstStyle/>
          <a:p>
            <a:r>
              <a:rPr lang="en-CA" dirty="0"/>
              <a:t>Getting Immigration Legal Advice for Your </a:t>
            </a:r>
            <a:r>
              <a:rPr lang="en-CA" dirty="0" smtClean="0"/>
              <a:t>Clients</a:t>
            </a:r>
            <a:endParaRPr lang="en-CA" dirty="0"/>
          </a:p>
        </p:txBody>
      </p:sp>
    </p:spTree>
    <p:extLst>
      <p:ext uri="{BB962C8B-B14F-4D97-AF65-F5344CB8AC3E}">
        <p14:creationId xmlns:p14="http://schemas.microsoft.com/office/powerpoint/2010/main" val="344272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Understanding different status under the IRPA:</a:t>
            </a:r>
            <a:br>
              <a:rPr lang="en-CA" dirty="0" smtClean="0"/>
            </a:br>
            <a:endParaRPr lang="en-CA" dirty="0"/>
          </a:p>
        </p:txBody>
      </p:sp>
      <p:sp>
        <p:nvSpPr>
          <p:cNvPr id="3" name="Content Placeholder 2"/>
          <p:cNvSpPr>
            <a:spLocks noGrp="1"/>
          </p:cNvSpPr>
          <p:nvPr>
            <p:ph idx="1"/>
          </p:nvPr>
        </p:nvSpPr>
        <p:spPr>
          <a:xfrm>
            <a:off x="467544" y="2276872"/>
            <a:ext cx="8229600" cy="4320480"/>
          </a:xfrm>
        </p:spPr>
        <p:txBody>
          <a:bodyPr>
            <a:normAutofit/>
          </a:bodyPr>
          <a:lstStyle/>
          <a:p>
            <a:r>
              <a:rPr lang="en-CA" dirty="0" smtClean="0">
                <a:latin typeface="Calibri" panose="020F0502020204030204" pitchFamily="34" charset="0"/>
              </a:rPr>
              <a:t>Almost all of immigration law is governed by the </a:t>
            </a:r>
            <a:r>
              <a:rPr lang="en-CA" b="1" i="1" dirty="0" smtClean="0">
                <a:latin typeface="Calibri" panose="020F0502020204030204" pitchFamily="34" charset="0"/>
              </a:rPr>
              <a:t>Immigration and Refugee Protection Act</a:t>
            </a:r>
            <a:r>
              <a:rPr lang="en-CA" dirty="0">
                <a:latin typeface="Calibri" panose="020F0502020204030204" pitchFamily="34" charset="0"/>
              </a:rPr>
              <a:t>, SC 2001, c 27 </a:t>
            </a:r>
            <a:r>
              <a:rPr lang="en-CA" dirty="0" smtClean="0">
                <a:latin typeface="Calibri" panose="020F0502020204030204" pitchFamily="34" charset="0"/>
              </a:rPr>
              <a:t>(IRPA) and </a:t>
            </a:r>
            <a:r>
              <a:rPr lang="en-CA" dirty="0">
                <a:latin typeface="Calibri" panose="020F0502020204030204" pitchFamily="34" charset="0"/>
              </a:rPr>
              <a:t>the </a:t>
            </a:r>
            <a:r>
              <a:rPr lang="en-CA" b="1" i="1" dirty="0">
                <a:latin typeface="Calibri" panose="020F0502020204030204" pitchFamily="34" charset="0"/>
              </a:rPr>
              <a:t>Immigration and Refugee Protection Regulations</a:t>
            </a:r>
            <a:r>
              <a:rPr lang="en-CA" dirty="0">
                <a:latin typeface="Calibri" panose="020F0502020204030204" pitchFamily="34" charset="0"/>
              </a:rPr>
              <a:t>, </a:t>
            </a:r>
            <a:r>
              <a:rPr lang="en-CA" dirty="0" smtClean="0">
                <a:latin typeface="Calibri" panose="020F0502020204030204" pitchFamily="34" charset="0"/>
              </a:rPr>
              <a:t>SOR/2002-227 (IRPR). </a:t>
            </a:r>
          </a:p>
          <a:p>
            <a:endParaRPr lang="en-CA" dirty="0" smtClean="0">
              <a:latin typeface="Calibri" panose="020F0502020204030204" pitchFamily="34" charset="0"/>
            </a:endParaRPr>
          </a:p>
          <a:p>
            <a:r>
              <a:rPr lang="en-CA" dirty="0" smtClean="0">
                <a:latin typeface="Calibri" panose="020F0502020204030204" pitchFamily="34" charset="0"/>
              </a:rPr>
              <a:t>That legislation divides all persons into distinct categories and provides them with certain rights and benefits. It is important to know what category your client is in.</a:t>
            </a:r>
            <a:endParaRPr lang="en-CA" dirty="0">
              <a:latin typeface="Calibri" panose="020F0502020204030204" pitchFamily="34" charset="0"/>
            </a:endParaRPr>
          </a:p>
          <a:p>
            <a:pPr marL="109728" indent="0">
              <a:buNone/>
            </a:pPr>
            <a:endParaRPr lang="en-CA" dirty="0">
              <a:latin typeface="Calibri" panose="020F0502020204030204" pitchFamily="34" charset="0"/>
            </a:endParaRPr>
          </a:p>
        </p:txBody>
      </p:sp>
    </p:spTree>
    <p:extLst>
      <p:ext uri="{BB962C8B-B14F-4D97-AF65-F5344CB8AC3E}">
        <p14:creationId xmlns:p14="http://schemas.microsoft.com/office/powerpoint/2010/main" val="9290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a:bodyPr>
          <a:lstStyle/>
          <a:p>
            <a:r>
              <a:rPr lang="en-CA" sz="3600" dirty="0" smtClean="0"/>
              <a:t>Statuses under the IRPA:</a:t>
            </a:r>
            <a:br>
              <a:rPr lang="en-CA" sz="3600" dirty="0" smtClean="0"/>
            </a:br>
            <a:endParaRPr lang="en-CA" sz="3600" dirty="0"/>
          </a:p>
        </p:txBody>
      </p:sp>
      <p:sp>
        <p:nvSpPr>
          <p:cNvPr id="3" name="Content Placeholder 2"/>
          <p:cNvSpPr>
            <a:spLocks noGrp="1"/>
          </p:cNvSpPr>
          <p:nvPr>
            <p:ph idx="1"/>
          </p:nvPr>
        </p:nvSpPr>
        <p:spPr>
          <a:xfrm>
            <a:off x="467544" y="1844824"/>
            <a:ext cx="8229600" cy="4752528"/>
          </a:xfrm>
        </p:spPr>
        <p:txBody>
          <a:bodyPr>
            <a:normAutofit lnSpcReduction="10000"/>
          </a:bodyPr>
          <a:lstStyle/>
          <a:p>
            <a:r>
              <a:rPr lang="en-CA" dirty="0" smtClean="0">
                <a:latin typeface="Calibri" panose="020F0502020204030204" pitchFamily="34" charset="0"/>
              </a:rPr>
              <a:t>Canadian citizen</a:t>
            </a:r>
          </a:p>
          <a:p>
            <a:r>
              <a:rPr lang="en-CA" dirty="0" smtClean="0">
                <a:latin typeface="Calibri" panose="020F0502020204030204" pitchFamily="34" charset="0"/>
              </a:rPr>
              <a:t>Permanent Resident</a:t>
            </a:r>
          </a:p>
          <a:p>
            <a:r>
              <a:rPr lang="en-CA" dirty="0" smtClean="0">
                <a:latin typeface="Calibri" panose="020F0502020204030204" pitchFamily="34" charset="0"/>
              </a:rPr>
              <a:t>Foreign </a:t>
            </a:r>
            <a:r>
              <a:rPr lang="en-CA" dirty="0" smtClean="0">
                <a:latin typeface="Calibri" panose="020F0502020204030204" pitchFamily="34" charset="0"/>
              </a:rPr>
              <a:t>national</a:t>
            </a:r>
          </a:p>
          <a:p>
            <a:pPr lvl="1">
              <a:buFont typeface="Arial" panose="020B0604020202020204" pitchFamily="34" charset="0"/>
              <a:buChar char="•"/>
            </a:pPr>
            <a:r>
              <a:rPr lang="en-CA" dirty="0" smtClean="0">
                <a:latin typeface="Calibri" panose="020F0502020204030204" pitchFamily="34" charset="0"/>
              </a:rPr>
              <a:t>Visitors, temporary workers, students</a:t>
            </a:r>
          </a:p>
          <a:p>
            <a:pPr lvl="1">
              <a:buFont typeface="Arial" panose="020B0604020202020204" pitchFamily="34" charset="0"/>
              <a:buChar char="•"/>
            </a:pPr>
            <a:r>
              <a:rPr lang="en-CA" dirty="0" smtClean="0">
                <a:latin typeface="Calibri" panose="020F0502020204030204" pitchFamily="34" charset="0"/>
              </a:rPr>
              <a:t>Refugee claimants </a:t>
            </a:r>
            <a:r>
              <a:rPr lang="en-CA" dirty="0" smtClean="0">
                <a:latin typeface="Calibri" panose="020F0502020204030204" pitchFamily="34" charset="0"/>
              </a:rPr>
              <a:t>(waiting </a:t>
            </a:r>
            <a:r>
              <a:rPr lang="en-CA" dirty="0" smtClean="0">
                <a:latin typeface="Calibri" panose="020F0502020204030204" pitchFamily="34" charset="0"/>
              </a:rPr>
              <a:t>for claim to be heard)</a:t>
            </a:r>
          </a:p>
          <a:p>
            <a:pPr lvl="1">
              <a:buFont typeface="Arial" panose="020B0604020202020204" pitchFamily="34" charset="0"/>
              <a:buChar char="•"/>
            </a:pPr>
            <a:r>
              <a:rPr lang="en-CA" dirty="0" smtClean="0">
                <a:latin typeface="Calibri" panose="020F0502020204030204" pitchFamily="34" charset="0"/>
              </a:rPr>
              <a:t>Persons with no status (undocumented workers, visitor overstays, unsuccessful refugee claimants)</a:t>
            </a:r>
          </a:p>
          <a:p>
            <a:pPr marL="411480" lvl="1" indent="0">
              <a:buNone/>
            </a:pPr>
            <a:endParaRPr lang="en-CA" dirty="0">
              <a:latin typeface="Calibri" panose="020F0502020204030204" pitchFamily="34" charset="0"/>
            </a:endParaRPr>
          </a:p>
          <a:p>
            <a:r>
              <a:rPr lang="en-CA" dirty="0">
                <a:latin typeface="Calibri" panose="020F0502020204030204" pitchFamily="34" charset="0"/>
              </a:rPr>
              <a:t>Protected Person (a.k.a. refugee) (can be co-status)</a:t>
            </a:r>
          </a:p>
          <a:p>
            <a:r>
              <a:rPr lang="en-CA" dirty="0" smtClean="0">
                <a:latin typeface="Calibri" panose="020F0502020204030204" pitchFamily="34" charset="0"/>
              </a:rPr>
              <a:t>Note</a:t>
            </a:r>
            <a:r>
              <a:rPr lang="en-CA" dirty="0">
                <a:latin typeface="Calibri" panose="020F0502020204030204" pitchFamily="34" charset="0"/>
              </a:rPr>
              <a:t>: a </a:t>
            </a:r>
            <a:r>
              <a:rPr lang="en-CA" dirty="0" smtClean="0">
                <a:latin typeface="Calibri" panose="020F0502020204030204" pitchFamily="34" charset="0"/>
              </a:rPr>
              <a:t>“person </a:t>
            </a:r>
            <a:r>
              <a:rPr lang="en-CA" dirty="0">
                <a:latin typeface="Calibri" panose="020F0502020204030204" pitchFamily="34" charset="0"/>
              </a:rPr>
              <a:t>registered as an Indian under the </a:t>
            </a:r>
            <a:r>
              <a:rPr lang="en-CA" i="1" dirty="0" smtClean="0">
                <a:latin typeface="Calibri" panose="020F0502020204030204" pitchFamily="34" charset="0"/>
              </a:rPr>
              <a:t>Indian Act</a:t>
            </a:r>
            <a:r>
              <a:rPr lang="en-CA" dirty="0" smtClean="0">
                <a:latin typeface="Calibri" panose="020F0502020204030204" pitchFamily="34" charset="0"/>
              </a:rPr>
              <a:t>”</a:t>
            </a:r>
            <a:r>
              <a:rPr lang="en-CA" i="1" dirty="0" smtClean="0">
                <a:latin typeface="Calibri" panose="020F0502020204030204" pitchFamily="34" charset="0"/>
              </a:rPr>
              <a:t> </a:t>
            </a:r>
            <a:r>
              <a:rPr lang="en-CA" dirty="0" smtClean="0">
                <a:latin typeface="Calibri" panose="020F0502020204030204" pitchFamily="34" charset="0"/>
              </a:rPr>
              <a:t>always has a right to enter Canada.</a:t>
            </a:r>
            <a:endParaRPr lang="en-CA" i="1" dirty="0">
              <a:latin typeface="Calibri" panose="020F0502020204030204" pitchFamily="34" charset="0"/>
            </a:endParaRPr>
          </a:p>
        </p:txBody>
      </p:sp>
    </p:spTree>
    <p:extLst>
      <p:ext uri="{BB962C8B-B14F-4D97-AF65-F5344CB8AC3E}">
        <p14:creationId xmlns:p14="http://schemas.microsoft.com/office/powerpoint/2010/main" val="42137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Immigration consequences for </a:t>
            </a:r>
            <a:br>
              <a:rPr lang="en-CA" dirty="0" smtClean="0"/>
            </a:br>
            <a:r>
              <a:rPr lang="en-CA" b="1" dirty="0" smtClean="0"/>
              <a:t>Canadian citizens </a:t>
            </a:r>
            <a:r>
              <a:rPr lang="en-CA" dirty="0"/>
              <a:t>(1)</a:t>
            </a:r>
            <a:r>
              <a:rPr lang="en-CA" dirty="0" smtClean="0"/>
              <a:t>:</a:t>
            </a:r>
            <a:r>
              <a:rPr lang="en-CA" b="1" dirty="0" smtClean="0"/>
              <a:t/>
            </a:r>
            <a:br>
              <a:rPr lang="en-CA" b="1" dirty="0" smtClean="0"/>
            </a:br>
            <a:endParaRPr lang="en-CA" b="1" dirty="0"/>
          </a:p>
        </p:txBody>
      </p:sp>
      <p:sp>
        <p:nvSpPr>
          <p:cNvPr id="3" name="Content Placeholder 2"/>
          <p:cNvSpPr>
            <a:spLocks noGrp="1"/>
          </p:cNvSpPr>
          <p:nvPr>
            <p:ph idx="1"/>
          </p:nvPr>
        </p:nvSpPr>
        <p:spPr>
          <a:xfrm>
            <a:off x="467544" y="2204864"/>
            <a:ext cx="8229600" cy="4392488"/>
          </a:xfrm>
        </p:spPr>
        <p:txBody>
          <a:bodyPr>
            <a:normAutofit fontScale="92500" lnSpcReduction="20000"/>
          </a:bodyPr>
          <a:lstStyle/>
          <a:p>
            <a:r>
              <a:rPr lang="en-CA" dirty="0" smtClean="0">
                <a:latin typeface="Calibri" panose="020F0502020204030204" pitchFamily="34" charset="0"/>
              </a:rPr>
              <a:t>Not surprisingly, there are </a:t>
            </a:r>
            <a:r>
              <a:rPr lang="en-CA" b="1" dirty="0" smtClean="0">
                <a:latin typeface="Calibri" panose="020F0502020204030204" pitchFamily="34" charset="0"/>
              </a:rPr>
              <a:t>almost</a:t>
            </a:r>
            <a:r>
              <a:rPr lang="en-CA" dirty="0" smtClean="0">
                <a:latin typeface="Calibri" panose="020F0502020204030204" pitchFamily="34" charset="0"/>
              </a:rPr>
              <a:t> no collateral immigration consequences for Canadian citizens engaged in the criminal justice system.</a:t>
            </a:r>
          </a:p>
          <a:p>
            <a:pPr marL="109728" indent="0">
              <a:buNone/>
            </a:pPr>
            <a:endParaRPr lang="en-CA" dirty="0" smtClean="0">
              <a:latin typeface="Calibri" panose="020F0502020204030204" pitchFamily="34" charset="0"/>
            </a:endParaRPr>
          </a:p>
          <a:p>
            <a:r>
              <a:rPr lang="en-CA" b="1" dirty="0" smtClean="0">
                <a:latin typeface="Calibri" panose="020F0502020204030204" pitchFamily="34" charset="0"/>
              </a:rPr>
              <a:t>Except</a:t>
            </a:r>
            <a:r>
              <a:rPr lang="en-CA" dirty="0" smtClean="0">
                <a:latin typeface="Calibri" panose="020F0502020204030204" pitchFamily="34" charset="0"/>
              </a:rPr>
              <a:t> there are consequences for their ability to sponsor their relatives from overseas for permanent residence in Canada (see next slide).</a:t>
            </a:r>
          </a:p>
          <a:p>
            <a:pPr marL="109728" indent="0">
              <a:buNone/>
            </a:pPr>
            <a:endParaRPr lang="en-CA" b="1" dirty="0" smtClean="0">
              <a:latin typeface="Calibri" panose="020F0502020204030204" pitchFamily="34" charset="0"/>
            </a:endParaRPr>
          </a:p>
          <a:p>
            <a:r>
              <a:rPr lang="en-CA" dirty="0" smtClean="0">
                <a:latin typeface="Calibri" panose="020F0502020204030204" pitchFamily="34" charset="0"/>
              </a:rPr>
              <a:t>Under the existing laws, dual-national Canadians convicted of treason, terrorism and national security offences may be subject to citizenship revocation but those provisions are subject to imminent repeal</a:t>
            </a:r>
            <a:r>
              <a:rPr lang="en-CA" dirty="0">
                <a:latin typeface="Calibri" panose="020F0502020204030204" pitchFamily="34" charset="0"/>
              </a:rPr>
              <a:t>: </a:t>
            </a:r>
            <a:r>
              <a:rPr lang="en-CA" dirty="0" smtClean="0">
                <a:latin typeface="Calibri" panose="020F0502020204030204" pitchFamily="34" charset="0"/>
              </a:rPr>
              <a:t>Bill C-6.</a:t>
            </a:r>
            <a:endParaRPr lang="en-CA" dirty="0">
              <a:latin typeface="Calibri" panose="020F0502020204030204" pitchFamily="34" charset="0"/>
            </a:endParaRPr>
          </a:p>
        </p:txBody>
      </p:sp>
    </p:spTree>
    <p:extLst>
      <p:ext uri="{BB962C8B-B14F-4D97-AF65-F5344CB8AC3E}">
        <p14:creationId xmlns:p14="http://schemas.microsoft.com/office/powerpoint/2010/main" val="3471313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Immigration consequences for </a:t>
            </a:r>
            <a:br>
              <a:rPr lang="en-CA" dirty="0" smtClean="0"/>
            </a:br>
            <a:r>
              <a:rPr lang="en-CA" b="1" dirty="0" smtClean="0"/>
              <a:t>Canadian citizens </a:t>
            </a:r>
            <a:r>
              <a:rPr lang="en-CA" dirty="0" smtClean="0"/>
              <a:t>(2):</a:t>
            </a:r>
            <a:r>
              <a:rPr lang="en-CA" b="1" dirty="0" smtClean="0"/>
              <a:t/>
            </a:r>
            <a:br>
              <a:rPr lang="en-CA" b="1" dirty="0" smtClean="0"/>
            </a:br>
            <a:endParaRPr lang="en-CA" b="1" dirty="0"/>
          </a:p>
        </p:txBody>
      </p:sp>
      <p:sp>
        <p:nvSpPr>
          <p:cNvPr id="3" name="Content Placeholder 2"/>
          <p:cNvSpPr>
            <a:spLocks noGrp="1"/>
          </p:cNvSpPr>
          <p:nvPr>
            <p:ph idx="1"/>
          </p:nvPr>
        </p:nvSpPr>
        <p:spPr>
          <a:xfrm>
            <a:off x="467544" y="2132856"/>
            <a:ext cx="8229600" cy="4464496"/>
          </a:xfrm>
        </p:spPr>
        <p:txBody>
          <a:bodyPr>
            <a:normAutofit fontScale="47500" lnSpcReduction="20000"/>
          </a:bodyPr>
          <a:lstStyle/>
          <a:p>
            <a:r>
              <a:rPr lang="en-CA" sz="3600" dirty="0" smtClean="0">
                <a:latin typeface="Calibri" panose="020F0502020204030204" pitchFamily="34" charset="0"/>
              </a:rPr>
              <a:t>Section 133(1) of the IRPR defines who can be a sponsor for the purposes of family sponsorship and excludes (d</a:t>
            </a:r>
            <a:r>
              <a:rPr lang="en-CA" sz="3600" dirty="0">
                <a:latin typeface="Calibri" panose="020F0502020204030204" pitchFamily="34" charset="0"/>
              </a:rPr>
              <a:t>) </a:t>
            </a:r>
            <a:r>
              <a:rPr lang="en-CA" sz="3600" dirty="0" smtClean="0">
                <a:latin typeface="Calibri" panose="020F0502020204030204" pitchFamily="34" charset="0"/>
              </a:rPr>
              <a:t>a person </a:t>
            </a:r>
            <a:r>
              <a:rPr lang="en-CA" sz="3600" dirty="0">
                <a:latin typeface="Calibri" panose="020F0502020204030204" pitchFamily="34" charset="0"/>
              </a:rPr>
              <a:t>detained in any penitentiary, jail, reformatory or </a:t>
            </a:r>
            <a:r>
              <a:rPr lang="en-CA" sz="3600" dirty="0" smtClean="0">
                <a:latin typeface="Calibri" panose="020F0502020204030204" pitchFamily="34" charset="0"/>
              </a:rPr>
              <a:t>prison and (e) a person convicted under the </a:t>
            </a:r>
            <a:r>
              <a:rPr lang="en-CA" sz="3600" i="1" dirty="0" smtClean="0">
                <a:latin typeface="Calibri" panose="020F0502020204030204" pitchFamily="34" charset="0"/>
              </a:rPr>
              <a:t>Code </a:t>
            </a:r>
            <a:r>
              <a:rPr lang="en-CA" sz="3600" dirty="0" smtClean="0">
                <a:latin typeface="Calibri" panose="020F0502020204030204" pitchFamily="34" charset="0"/>
              </a:rPr>
              <a:t>(not the CDSA) of </a:t>
            </a:r>
          </a:p>
          <a:p>
            <a:endParaRPr lang="en-CA" b="1" dirty="0">
              <a:latin typeface="Calibri" panose="020F0502020204030204" pitchFamily="34" charset="0"/>
            </a:endParaRPr>
          </a:p>
          <a:p>
            <a:pPr marL="357188" indent="0">
              <a:buNone/>
            </a:pPr>
            <a:r>
              <a:rPr lang="en-CA" b="1" dirty="0" smtClean="0">
                <a:latin typeface="Calibri" panose="020F0502020204030204" pitchFamily="34" charset="0"/>
              </a:rPr>
              <a:t>(</a:t>
            </a:r>
            <a:r>
              <a:rPr lang="en-CA" b="1" dirty="0" err="1">
                <a:latin typeface="Calibri" panose="020F0502020204030204" pitchFamily="34" charset="0"/>
              </a:rPr>
              <a:t>i</a:t>
            </a:r>
            <a:r>
              <a:rPr lang="en-CA" b="1" dirty="0">
                <a:latin typeface="Calibri" panose="020F0502020204030204" pitchFamily="34" charset="0"/>
              </a:rPr>
              <a:t>)</a:t>
            </a:r>
            <a:r>
              <a:rPr lang="en-CA" dirty="0">
                <a:latin typeface="Calibri" panose="020F0502020204030204" pitchFamily="34" charset="0"/>
              </a:rPr>
              <a:t> an offence of a sexual nature, or an attempt or a threat to commit such an offence, against any </a:t>
            </a:r>
            <a:r>
              <a:rPr lang="en-CA" dirty="0" smtClean="0">
                <a:latin typeface="Calibri" panose="020F0502020204030204" pitchFamily="34" charset="0"/>
              </a:rPr>
              <a:t>person;</a:t>
            </a:r>
          </a:p>
          <a:p>
            <a:pPr marL="357188" indent="0">
              <a:buNone/>
            </a:pPr>
            <a:endParaRPr lang="en-CA" sz="1100" b="1" dirty="0">
              <a:latin typeface="Calibri" panose="020F0502020204030204" pitchFamily="34" charset="0"/>
            </a:endParaRPr>
          </a:p>
          <a:p>
            <a:pPr marL="357188" indent="0">
              <a:buNone/>
            </a:pPr>
            <a:r>
              <a:rPr lang="en-CA" b="1" dirty="0" smtClean="0">
                <a:latin typeface="Calibri" panose="020F0502020204030204" pitchFamily="34" charset="0"/>
              </a:rPr>
              <a:t>(i.1</a:t>
            </a:r>
            <a:r>
              <a:rPr lang="en-CA" b="1" dirty="0">
                <a:latin typeface="Calibri" panose="020F0502020204030204" pitchFamily="34" charset="0"/>
              </a:rPr>
              <a:t>)</a:t>
            </a:r>
            <a:r>
              <a:rPr lang="en-CA" dirty="0">
                <a:latin typeface="Calibri" panose="020F0502020204030204" pitchFamily="34" charset="0"/>
              </a:rPr>
              <a:t> an indictable offence involving the use of violence and punishable by a maximum term of imprisonment of at least 10 years, or an attempt to commit such an offence, against any person, </a:t>
            </a:r>
            <a:r>
              <a:rPr lang="en-CA" dirty="0" smtClean="0">
                <a:latin typeface="Calibri" panose="020F0502020204030204" pitchFamily="34" charset="0"/>
              </a:rPr>
              <a:t>or</a:t>
            </a:r>
          </a:p>
          <a:p>
            <a:pPr marL="357188" indent="0">
              <a:buNone/>
            </a:pPr>
            <a:endParaRPr lang="en-CA" sz="1100" b="1" dirty="0">
              <a:latin typeface="Calibri" panose="020F0502020204030204" pitchFamily="34" charset="0"/>
            </a:endParaRPr>
          </a:p>
          <a:p>
            <a:pPr marL="357188" indent="0">
              <a:buNone/>
            </a:pPr>
            <a:r>
              <a:rPr lang="en-CA" b="1" dirty="0" smtClean="0">
                <a:latin typeface="Calibri" panose="020F0502020204030204" pitchFamily="34" charset="0"/>
              </a:rPr>
              <a:t>(ii)</a:t>
            </a:r>
            <a:r>
              <a:rPr lang="en-CA" dirty="0" smtClean="0">
                <a:latin typeface="Calibri" panose="020F0502020204030204" pitchFamily="34" charset="0"/>
              </a:rPr>
              <a:t> an offence that results in bodily harm, as defined in section 2 of the </a:t>
            </a:r>
            <a:r>
              <a:rPr lang="en-CA" i="1" dirty="0" smtClean="0">
                <a:latin typeface="Calibri" panose="020F0502020204030204" pitchFamily="34" charset="0"/>
              </a:rPr>
              <a:t>Criminal Code</a:t>
            </a:r>
            <a:r>
              <a:rPr lang="en-CA" dirty="0" smtClean="0">
                <a:latin typeface="Calibri" panose="020F0502020204030204" pitchFamily="34" charset="0"/>
              </a:rPr>
              <a:t>, to any of the following persons or an attempt or a threat to commit such an offence against any of the following persons:</a:t>
            </a:r>
          </a:p>
          <a:p>
            <a:pPr marL="1169988" lvl="2" indent="0">
              <a:buNone/>
            </a:pPr>
            <a:endParaRPr lang="en-CA" sz="1100" b="1" dirty="0" smtClean="0">
              <a:solidFill>
                <a:schemeClr val="tx1"/>
              </a:solidFill>
              <a:latin typeface="Calibri" panose="020F0502020204030204" pitchFamily="34" charset="0"/>
            </a:endParaRPr>
          </a:p>
          <a:p>
            <a:pPr marL="1169988" lvl="2" indent="0">
              <a:buNone/>
            </a:pP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A)</a:t>
            </a:r>
            <a:r>
              <a:rPr lang="en-CA" sz="2800" dirty="0">
                <a:solidFill>
                  <a:schemeClr val="tx1"/>
                </a:solidFill>
                <a:latin typeface="Calibri" panose="020F0502020204030204" pitchFamily="34" charset="0"/>
              </a:rPr>
              <a:t> a current or former family member of the sponsor</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B)</a:t>
            </a:r>
            <a:r>
              <a:rPr lang="en-CA" sz="2800" dirty="0">
                <a:solidFill>
                  <a:schemeClr val="tx1"/>
                </a:solidFill>
                <a:latin typeface="Calibri" panose="020F0502020204030204" pitchFamily="34" charset="0"/>
              </a:rPr>
              <a:t> a relative of the sponsor, as well as a current or former family member of that relative</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C)</a:t>
            </a:r>
            <a:r>
              <a:rPr lang="en-CA" sz="2800" dirty="0">
                <a:solidFill>
                  <a:schemeClr val="tx1"/>
                </a:solidFill>
                <a:latin typeface="Calibri" panose="020F0502020204030204" pitchFamily="34" charset="0"/>
              </a:rPr>
              <a:t> a relative of the family member of the sponsor, or a current or former family member of that relative</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D)</a:t>
            </a:r>
            <a:r>
              <a:rPr lang="en-CA" sz="2800" dirty="0">
                <a:solidFill>
                  <a:schemeClr val="tx1"/>
                </a:solidFill>
                <a:latin typeface="Calibri" panose="020F0502020204030204" pitchFamily="34" charset="0"/>
              </a:rPr>
              <a:t> a current or former conjugal partner of the sponsor</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E)</a:t>
            </a:r>
            <a:r>
              <a:rPr lang="en-CA" sz="2800" dirty="0">
                <a:solidFill>
                  <a:schemeClr val="tx1"/>
                </a:solidFill>
                <a:latin typeface="Calibri" panose="020F0502020204030204" pitchFamily="34" charset="0"/>
              </a:rPr>
              <a:t> a current or former family member of a family member or conjugal partner of the sponsor</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F)</a:t>
            </a:r>
            <a:r>
              <a:rPr lang="en-CA" sz="2800" dirty="0">
                <a:solidFill>
                  <a:schemeClr val="tx1"/>
                </a:solidFill>
                <a:latin typeface="Calibri" panose="020F0502020204030204" pitchFamily="34" charset="0"/>
              </a:rPr>
              <a:t> a relative of the conjugal partner of the sponsor, or a current or former family member of that relative</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G)</a:t>
            </a:r>
            <a:r>
              <a:rPr lang="en-CA" sz="2800" dirty="0">
                <a:solidFill>
                  <a:schemeClr val="tx1"/>
                </a:solidFill>
                <a:latin typeface="Calibri" panose="020F0502020204030204" pitchFamily="34" charset="0"/>
              </a:rPr>
              <a:t> a child under the current or former care and control of the sponsor, their current or former family member or conjugal partner</a:t>
            </a:r>
            <a:r>
              <a:rPr lang="en-CA" sz="2800" dirty="0" smtClean="0">
                <a:solidFill>
                  <a:schemeClr val="tx1"/>
                </a:solidFill>
                <a:latin typeface="Calibri" panose="020F0502020204030204" pitchFamily="34" charset="0"/>
              </a:rPr>
              <a:t>, </a:t>
            </a:r>
            <a:r>
              <a:rPr lang="en-CA" sz="2800" b="1" dirty="0" smtClean="0">
                <a:solidFill>
                  <a:schemeClr val="tx1"/>
                </a:solidFill>
                <a:latin typeface="Calibri" panose="020F0502020204030204" pitchFamily="34" charset="0"/>
              </a:rPr>
              <a:t>(</a:t>
            </a:r>
            <a:r>
              <a:rPr lang="en-CA" sz="2800" b="1" dirty="0">
                <a:solidFill>
                  <a:schemeClr val="tx1"/>
                </a:solidFill>
                <a:latin typeface="Calibri" panose="020F0502020204030204" pitchFamily="34" charset="0"/>
              </a:rPr>
              <a:t>H)</a:t>
            </a:r>
            <a:r>
              <a:rPr lang="en-CA" sz="2800" dirty="0">
                <a:solidFill>
                  <a:schemeClr val="tx1"/>
                </a:solidFill>
                <a:latin typeface="Calibri" panose="020F0502020204030204" pitchFamily="34" charset="0"/>
              </a:rPr>
              <a:t> a child under the current or former care and control of a relative of the sponsor or a current or former family member of that relative, </a:t>
            </a:r>
            <a:r>
              <a:rPr lang="en-CA" sz="2800" dirty="0" smtClean="0">
                <a:solidFill>
                  <a:schemeClr val="tx1"/>
                </a:solidFill>
                <a:latin typeface="Calibri" panose="020F0502020204030204" pitchFamily="34" charset="0"/>
              </a:rPr>
              <a:t>or </a:t>
            </a:r>
            <a:r>
              <a:rPr lang="en-CA" sz="2800" b="1" dirty="0" smtClean="0">
                <a:solidFill>
                  <a:schemeClr val="tx1"/>
                </a:solidFill>
                <a:latin typeface="Calibri" panose="020F0502020204030204" pitchFamily="34" charset="0"/>
              </a:rPr>
              <a:t>(I</a:t>
            </a:r>
            <a:r>
              <a:rPr lang="en-CA" sz="2800" b="1" dirty="0">
                <a:solidFill>
                  <a:schemeClr val="tx1"/>
                </a:solidFill>
                <a:latin typeface="Calibri" panose="020F0502020204030204" pitchFamily="34" charset="0"/>
              </a:rPr>
              <a:t>)</a:t>
            </a:r>
            <a:r>
              <a:rPr lang="en-CA" sz="2800" dirty="0">
                <a:solidFill>
                  <a:schemeClr val="tx1"/>
                </a:solidFill>
                <a:latin typeface="Calibri" panose="020F0502020204030204" pitchFamily="34" charset="0"/>
              </a:rPr>
              <a:t> someone the sponsor is dating or has dated, whether or not they have lived together, or a family member of that person;</a:t>
            </a:r>
          </a:p>
          <a:p>
            <a:endParaRPr lang="en-CA" b="1" dirty="0" smtClean="0">
              <a:latin typeface="Calibri" panose="020F0502020204030204" pitchFamily="34" charset="0"/>
            </a:endParaRPr>
          </a:p>
          <a:p>
            <a:r>
              <a:rPr lang="en-CA" sz="3600" b="1" u="sng" dirty="0" smtClean="0">
                <a:latin typeface="Calibri" panose="020F0502020204030204" pitchFamily="34" charset="0"/>
              </a:rPr>
              <a:t>UNLESS</a:t>
            </a:r>
            <a:r>
              <a:rPr lang="en-CA" sz="3600" dirty="0">
                <a:latin typeface="Calibri" panose="020F0502020204030204" pitchFamily="34" charset="0"/>
              </a:rPr>
              <a:t> a record suspension has been imposed </a:t>
            </a:r>
            <a:r>
              <a:rPr lang="en-CA" sz="3600" dirty="0" smtClean="0">
                <a:latin typeface="Calibri" panose="020F0502020204030204" pitchFamily="34" charset="0"/>
              </a:rPr>
              <a:t>or five </a:t>
            </a:r>
            <a:r>
              <a:rPr lang="en-CA" sz="3600" dirty="0">
                <a:latin typeface="Calibri" panose="020F0502020204030204" pitchFamily="34" charset="0"/>
              </a:rPr>
              <a:t>years or more has elapsed since the completion of the sentence </a:t>
            </a:r>
            <a:r>
              <a:rPr lang="en-CA" sz="3600" dirty="0" smtClean="0">
                <a:latin typeface="Calibri" panose="020F0502020204030204" pitchFamily="34" charset="0"/>
              </a:rPr>
              <a:t>imposed</a:t>
            </a:r>
            <a:endParaRPr lang="en-CA" sz="3600" b="1" u="sng" dirty="0">
              <a:latin typeface="Calibri" panose="020F0502020204030204" pitchFamily="34" charset="0"/>
            </a:endParaRPr>
          </a:p>
        </p:txBody>
      </p:sp>
    </p:spTree>
    <p:extLst>
      <p:ext uri="{BB962C8B-B14F-4D97-AF65-F5344CB8AC3E}">
        <p14:creationId xmlns:p14="http://schemas.microsoft.com/office/powerpoint/2010/main" val="380163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88840"/>
            <a:ext cx="8458200" cy="1470025"/>
          </a:xfrm>
        </p:spPr>
        <p:txBody>
          <a:bodyPr>
            <a:normAutofit fontScale="90000"/>
          </a:bodyPr>
          <a:lstStyle/>
          <a:p>
            <a:r>
              <a:rPr lang="en-CA" dirty="0"/>
              <a:t>Duty to advise of immigration consequences at plea &amp; sentencing</a:t>
            </a:r>
          </a:p>
        </p:txBody>
      </p:sp>
    </p:spTree>
    <p:extLst>
      <p:ext uri="{BB962C8B-B14F-4D97-AF65-F5344CB8AC3E}">
        <p14:creationId xmlns:p14="http://schemas.microsoft.com/office/powerpoint/2010/main" val="1816992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Immigration consequences for </a:t>
            </a:r>
            <a:br>
              <a:rPr lang="en-CA" dirty="0" smtClean="0"/>
            </a:br>
            <a:r>
              <a:rPr lang="en-CA" b="1" dirty="0" smtClean="0"/>
              <a:t>non-Canadian citizens</a:t>
            </a:r>
            <a:r>
              <a:rPr lang="en-CA" dirty="0" smtClean="0"/>
              <a:t>:</a:t>
            </a:r>
            <a:r>
              <a:rPr lang="en-CA" b="1" dirty="0" smtClean="0"/>
              <a:t/>
            </a:r>
            <a:br>
              <a:rPr lang="en-CA" b="1" dirty="0" smtClean="0"/>
            </a:br>
            <a:endParaRPr lang="en-CA" b="1" dirty="0"/>
          </a:p>
        </p:txBody>
      </p:sp>
      <p:sp>
        <p:nvSpPr>
          <p:cNvPr id="3" name="Content Placeholder 2"/>
          <p:cNvSpPr>
            <a:spLocks noGrp="1"/>
          </p:cNvSpPr>
          <p:nvPr>
            <p:ph idx="1"/>
          </p:nvPr>
        </p:nvSpPr>
        <p:spPr>
          <a:xfrm>
            <a:off x="467544" y="2204864"/>
            <a:ext cx="8229600" cy="4392488"/>
          </a:xfrm>
        </p:spPr>
        <p:txBody>
          <a:bodyPr>
            <a:normAutofit fontScale="85000" lnSpcReduction="10000"/>
          </a:bodyPr>
          <a:lstStyle/>
          <a:p>
            <a:r>
              <a:rPr lang="en-CA" i="1" dirty="0" smtClean="0">
                <a:latin typeface="Calibri" panose="020F0502020204030204" pitchFamily="34" charset="0"/>
              </a:rPr>
              <a:t>Canada (Minister </a:t>
            </a:r>
            <a:r>
              <a:rPr lang="en-CA" i="1" dirty="0">
                <a:latin typeface="Calibri" panose="020F0502020204030204" pitchFamily="34" charset="0"/>
              </a:rPr>
              <a:t>of Employment and Immigration) v. </a:t>
            </a:r>
            <a:r>
              <a:rPr lang="en-CA" i="1" dirty="0" err="1">
                <a:latin typeface="Calibri" panose="020F0502020204030204" pitchFamily="34" charset="0"/>
              </a:rPr>
              <a:t>Chiarelli</a:t>
            </a:r>
            <a:r>
              <a:rPr lang="en-CA" dirty="0">
                <a:latin typeface="Calibri" panose="020F0502020204030204" pitchFamily="34" charset="0"/>
              </a:rPr>
              <a:t>, [1992] 1 SCR </a:t>
            </a:r>
            <a:r>
              <a:rPr lang="en-CA" dirty="0" smtClean="0">
                <a:latin typeface="Calibri" panose="020F0502020204030204" pitchFamily="34" charset="0"/>
              </a:rPr>
              <a:t>711: </a:t>
            </a:r>
            <a:r>
              <a:rPr lang="en-CA" dirty="0">
                <a:latin typeface="Calibri" panose="020F0502020204030204" pitchFamily="34" charset="0"/>
              </a:rPr>
              <a:t>“The most fundamental principle of immigration law is that non citizens do not have an unqualified right to enter or remain in the country.” </a:t>
            </a:r>
            <a:endParaRPr lang="en-CA" dirty="0" smtClean="0">
              <a:latin typeface="Calibri" panose="020F0502020204030204" pitchFamily="34" charset="0"/>
            </a:endParaRPr>
          </a:p>
          <a:p>
            <a:endParaRPr lang="en-CA" dirty="0" smtClean="0">
              <a:latin typeface="Calibri" panose="020F0502020204030204" pitchFamily="34" charset="0"/>
            </a:endParaRPr>
          </a:p>
          <a:p>
            <a:r>
              <a:rPr lang="en-CA" dirty="0" smtClean="0">
                <a:latin typeface="Calibri" panose="020F0502020204030204" pitchFamily="34" charset="0"/>
              </a:rPr>
              <a:t>To understand the immigration consequence of criminal dispositions and sentences for non-citizens, it is essential to learn the definition of three terms-of-law under the IRPA:</a:t>
            </a:r>
          </a:p>
          <a:p>
            <a:pPr marL="109728" indent="0">
              <a:buNone/>
            </a:pPr>
            <a:endParaRPr lang="en-CA" sz="1500" dirty="0" smtClean="0">
              <a:latin typeface="Calibri" panose="020F0502020204030204" pitchFamily="34" charset="0"/>
            </a:endParaRPr>
          </a:p>
          <a:p>
            <a:pPr lvl="1">
              <a:spcBef>
                <a:spcPts val="500"/>
              </a:spcBef>
              <a:spcAft>
                <a:spcPts val="500"/>
              </a:spcAft>
            </a:pPr>
            <a:r>
              <a:rPr lang="en-CA" b="1" dirty="0" smtClean="0">
                <a:latin typeface="Calibri" panose="020F0502020204030204" pitchFamily="34" charset="0"/>
              </a:rPr>
              <a:t>Serious criminality </a:t>
            </a:r>
            <a:r>
              <a:rPr lang="en-CA" dirty="0" smtClean="0">
                <a:latin typeface="Calibri" panose="020F0502020204030204" pitchFamily="34" charset="0"/>
              </a:rPr>
              <a:t>(s.36(1) of IRPA)</a:t>
            </a:r>
          </a:p>
          <a:p>
            <a:pPr lvl="1">
              <a:spcBef>
                <a:spcPts val="500"/>
              </a:spcBef>
              <a:spcAft>
                <a:spcPts val="500"/>
              </a:spcAft>
            </a:pPr>
            <a:r>
              <a:rPr lang="en-CA" b="1" dirty="0" smtClean="0">
                <a:latin typeface="Calibri" panose="020F0502020204030204" pitchFamily="34" charset="0"/>
              </a:rPr>
              <a:t>Criminality </a:t>
            </a:r>
            <a:r>
              <a:rPr lang="en-CA" dirty="0" smtClean="0">
                <a:latin typeface="Calibri" panose="020F0502020204030204" pitchFamily="34" charset="0"/>
              </a:rPr>
              <a:t>(herein: “Criminality </a:t>
            </a:r>
            <a:r>
              <a:rPr lang="en-CA" i="1" dirty="0" smtClean="0">
                <a:latin typeface="Calibri" panose="020F0502020204030204" pitchFamily="34" charset="0"/>
              </a:rPr>
              <a:t>simpliciter</a:t>
            </a:r>
            <a:r>
              <a:rPr lang="en-CA" dirty="0" smtClean="0">
                <a:latin typeface="Calibri" panose="020F0502020204030204" pitchFamily="34" charset="0"/>
              </a:rPr>
              <a:t>”) (s.36(2))</a:t>
            </a:r>
          </a:p>
          <a:p>
            <a:pPr lvl="1">
              <a:spcBef>
                <a:spcPts val="500"/>
              </a:spcBef>
              <a:spcAft>
                <a:spcPts val="500"/>
              </a:spcAft>
            </a:pPr>
            <a:r>
              <a:rPr lang="en-CA" b="1" dirty="0" smtClean="0">
                <a:latin typeface="Calibri" panose="020F0502020204030204" pitchFamily="34" charset="0"/>
              </a:rPr>
              <a:t>Organized criminality </a:t>
            </a:r>
            <a:r>
              <a:rPr lang="en-CA" dirty="0" smtClean="0">
                <a:latin typeface="Calibri" panose="020F0502020204030204" pitchFamily="34" charset="0"/>
              </a:rPr>
              <a:t>(s.37)</a:t>
            </a:r>
          </a:p>
          <a:p>
            <a:endParaRPr lang="en-CA" dirty="0">
              <a:latin typeface="Calibri" panose="020F0502020204030204" pitchFamily="34" charset="0"/>
            </a:endParaRPr>
          </a:p>
        </p:txBody>
      </p:sp>
    </p:spTree>
    <p:extLst>
      <p:ext uri="{BB962C8B-B14F-4D97-AF65-F5344CB8AC3E}">
        <p14:creationId xmlns:p14="http://schemas.microsoft.com/office/powerpoint/2010/main" val="33678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Serious criminality under IRPA (s.36(1)):</a:t>
            </a:r>
            <a:r>
              <a:rPr lang="en-CA" b="1" dirty="0" smtClean="0"/>
              <a:t/>
            </a:r>
            <a:br>
              <a:rPr lang="en-CA" b="1" dirty="0" smtClean="0"/>
            </a:br>
            <a:endParaRPr lang="en-CA" b="1" dirty="0"/>
          </a:p>
        </p:txBody>
      </p:sp>
      <p:sp>
        <p:nvSpPr>
          <p:cNvPr id="3" name="Content Placeholder 2"/>
          <p:cNvSpPr>
            <a:spLocks noGrp="1"/>
          </p:cNvSpPr>
          <p:nvPr>
            <p:ph idx="1"/>
          </p:nvPr>
        </p:nvSpPr>
        <p:spPr>
          <a:xfrm>
            <a:off x="467544" y="2204864"/>
            <a:ext cx="8229600" cy="4392488"/>
          </a:xfrm>
        </p:spPr>
        <p:txBody>
          <a:bodyPr>
            <a:normAutofit/>
          </a:bodyPr>
          <a:lstStyle/>
          <a:p>
            <a:r>
              <a:rPr lang="en-CA" b="1" dirty="0" smtClean="0">
                <a:latin typeface="Calibri" panose="020F0502020204030204" pitchFamily="34" charset="0"/>
              </a:rPr>
              <a:t>Serious criminality </a:t>
            </a:r>
            <a:r>
              <a:rPr lang="en-CA" dirty="0" smtClean="0">
                <a:latin typeface="Calibri" panose="020F0502020204030204" pitchFamily="34" charset="0"/>
              </a:rPr>
              <a:t>in Canada refers to a </a:t>
            </a:r>
            <a:r>
              <a:rPr lang="en-CA" b="1" dirty="0">
                <a:latin typeface="Calibri" panose="020F0502020204030204" pitchFamily="34" charset="0"/>
              </a:rPr>
              <a:t>permanent resident</a:t>
            </a:r>
            <a:r>
              <a:rPr lang="en-CA" dirty="0">
                <a:latin typeface="Calibri" panose="020F0502020204030204" pitchFamily="34" charset="0"/>
              </a:rPr>
              <a:t> or a </a:t>
            </a:r>
            <a:r>
              <a:rPr lang="en-CA" b="1" dirty="0">
                <a:latin typeface="Calibri" panose="020F0502020204030204" pitchFamily="34" charset="0"/>
              </a:rPr>
              <a:t>foreign national</a:t>
            </a:r>
            <a:r>
              <a:rPr lang="en-CA" dirty="0">
                <a:latin typeface="Calibri" panose="020F0502020204030204" pitchFamily="34" charset="0"/>
              </a:rPr>
              <a:t> </a:t>
            </a:r>
            <a:r>
              <a:rPr lang="en-CA" dirty="0" smtClean="0">
                <a:latin typeface="Calibri" panose="020F0502020204030204" pitchFamily="34" charset="0"/>
              </a:rPr>
              <a:t>who has been convicted in Canada </a:t>
            </a:r>
            <a:r>
              <a:rPr lang="en-CA" dirty="0">
                <a:latin typeface="Calibri" panose="020F0502020204030204" pitchFamily="34" charset="0"/>
              </a:rPr>
              <a:t>of </a:t>
            </a:r>
            <a:r>
              <a:rPr lang="en-CA" dirty="0" smtClean="0">
                <a:latin typeface="Calibri" panose="020F0502020204030204" pitchFamily="34" charset="0"/>
              </a:rPr>
              <a:t>any </a:t>
            </a:r>
            <a:r>
              <a:rPr lang="en-CA" dirty="0">
                <a:latin typeface="Calibri" panose="020F0502020204030204" pitchFamily="34" charset="0"/>
              </a:rPr>
              <a:t>offence under an Act of Parliament </a:t>
            </a:r>
            <a:endParaRPr lang="en-CA" dirty="0" smtClean="0">
              <a:latin typeface="Calibri" panose="020F0502020204030204" pitchFamily="34" charset="0"/>
            </a:endParaRPr>
          </a:p>
          <a:p>
            <a:pPr marL="109728" indent="0">
              <a:buNone/>
            </a:pPr>
            <a:endParaRPr lang="en-CA" sz="1000" dirty="0">
              <a:latin typeface="Calibri" panose="020F0502020204030204" pitchFamily="34" charset="0"/>
            </a:endParaRPr>
          </a:p>
          <a:p>
            <a:pPr marL="109728" indent="0">
              <a:buNone/>
            </a:pPr>
            <a:r>
              <a:rPr lang="en-CA" dirty="0">
                <a:latin typeface="Calibri" panose="020F0502020204030204" pitchFamily="34" charset="0"/>
              </a:rPr>
              <a:t>	</a:t>
            </a:r>
            <a:r>
              <a:rPr lang="en-CA" dirty="0" smtClean="0">
                <a:latin typeface="Calibri" panose="020F0502020204030204" pitchFamily="34" charset="0"/>
              </a:rPr>
              <a:t>(</a:t>
            </a:r>
            <a:r>
              <a:rPr lang="en-CA" dirty="0" err="1" smtClean="0">
                <a:latin typeface="Calibri" panose="020F0502020204030204" pitchFamily="34" charset="0"/>
              </a:rPr>
              <a:t>i</a:t>
            </a:r>
            <a:r>
              <a:rPr lang="en-CA" dirty="0" smtClean="0">
                <a:latin typeface="Calibri" panose="020F0502020204030204" pitchFamily="34" charset="0"/>
              </a:rPr>
              <a:t>) punishable </a:t>
            </a:r>
            <a:r>
              <a:rPr lang="en-CA" dirty="0">
                <a:latin typeface="Calibri" panose="020F0502020204030204" pitchFamily="34" charset="0"/>
              </a:rPr>
              <a:t>by a maximum term of </a:t>
            </a:r>
            <a:r>
              <a:rPr lang="en-CA" dirty="0" smtClean="0">
                <a:latin typeface="Calibri" panose="020F0502020204030204" pitchFamily="34" charset="0"/>
              </a:rPr>
              <a:t>		 	imprisonment </a:t>
            </a:r>
            <a:r>
              <a:rPr lang="en-CA" dirty="0">
                <a:latin typeface="Calibri" panose="020F0502020204030204" pitchFamily="34" charset="0"/>
              </a:rPr>
              <a:t>of at least 10 </a:t>
            </a:r>
            <a:r>
              <a:rPr lang="en-CA" dirty="0" smtClean="0">
                <a:latin typeface="Calibri" panose="020F0502020204030204" pitchFamily="34" charset="0"/>
              </a:rPr>
              <a:t>years </a:t>
            </a:r>
            <a:r>
              <a:rPr lang="en-CA" b="1" i="1" dirty="0" smtClean="0">
                <a:latin typeface="Calibri" panose="020F0502020204030204" pitchFamily="34" charset="0"/>
              </a:rPr>
              <a:t>OR</a:t>
            </a:r>
            <a:endParaRPr lang="en-CA" b="1" dirty="0" smtClean="0">
              <a:latin typeface="Calibri" panose="020F0502020204030204" pitchFamily="34" charset="0"/>
            </a:endParaRPr>
          </a:p>
          <a:p>
            <a:pPr marL="109728" indent="0">
              <a:buNone/>
            </a:pPr>
            <a:endParaRPr lang="en-CA" sz="1000" dirty="0" smtClean="0">
              <a:latin typeface="Calibri" panose="020F0502020204030204" pitchFamily="34" charset="0"/>
            </a:endParaRPr>
          </a:p>
          <a:p>
            <a:pPr marL="109728" indent="0">
              <a:buNone/>
            </a:pPr>
            <a:r>
              <a:rPr lang="en-CA" dirty="0">
                <a:latin typeface="Calibri" panose="020F0502020204030204" pitchFamily="34" charset="0"/>
              </a:rPr>
              <a:t>	</a:t>
            </a:r>
            <a:r>
              <a:rPr lang="en-CA" dirty="0" smtClean="0">
                <a:latin typeface="Calibri" panose="020F0502020204030204" pitchFamily="34" charset="0"/>
              </a:rPr>
              <a:t>(ii) for </a:t>
            </a:r>
            <a:r>
              <a:rPr lang="en-CA" dirty="0">
                <a:latin typeface="Calibri" panose="020F0502020204030204" pitchFamily="34" charset="0"/>
              </a:rPr>
              <a:t>which a term of imprisonment of more </a:t>
            </a:r>
            <a:r>
              <a:rPr lang="en-CA" dirty="0" smtClean="0">
                <a:latin typeface="Calibri" panose="020F0502020204030204" pitchFamily="34" charset="0"/>
              </a:rPr>
              <a:t>	than </a:t>
            </a:r>
            <a:r>
              <a:rPr lang="en-CA" dirty="0">
                <a:latin typeface="Calibri" panose="020F0502020204030204" pitchFamily="34" charset="0"/>
              </a:rPr>
              <a:t>six months has </a:t>
            </a:r>
            <a:r>
              <a:rPr lang="en-CA" dirty="0" smtClean="0">
                <a:latin typeface="Calibri" panose="020F0502020204030204" pitchFamily="34" charset="0"/>
              </a:rPr>
              <a:t>actually been imposed.</a:t>
            </a:r>
            <a:endParaRPr lang="en-CA" dirty="0">
              <a:latin typeface="Calibri" panose="020F0502020204030204" pitchFamily="34" charset="0"/>
            </a:endParaRPr>
          </a:p>
          <a:p>
            <a:endParaRPr lang="en-CA" dirty="0">
              <a:latin typeface="Calibri" panose="020F0502020204030204" pitchFamily="34" charset="0"/>
            </a:endParaRPr>
          </a:p>
        </p:txBody>
      </p:sp>
    </p:spTree>
    <p:extLst>
      <p:ext uri="{BB962C8B-B14F-4D97-AF65-F5344CB8AC3E}">
        <p14:creationId xmlns:p14="http://schemas.microsoft.com/office/powerpoint/2010/main" val="1155903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Criminality </a:t>
            </a:r>
            <a:r>
              <a:rPr lang="en-CA" i="1" dirty="0" smtClean="0"/>
              <a:t>simpliciter </a:t>
            </a:r>
            <a:r>
              <a:rPr lang="en-CA" dirty="0" smtClean="0"/>
              <a:t>under IRPA </a:t>
            </a:r>
            <a:r>
              <a:rPr lang="en-CA" dirty="0"/>
              <a:t>(</a:t>
            </a:r>
            <a:r>
              <a:rPr lang="en-CA" dirty="0" smtClean="0"/>
              <a:t>s.36(2)): :</a:t>
            </a:r>
            <a:r>
              <a:rPr lang="en-CA" b="1" dirty="0" smtClean="0"/>
              <a:t/>
            </a:r>
            <a:br>
              <a:rPr lang="en-CA" b="1" dirty="0" smtClean="0"/>
            </a:br>
            <a:endParaRPr lang="en-CA" b="1" dirty="0"/>
          </a:p>
        </p:txBody>
      </p:sp>
      <p:sp>
        <p:nvSpPr>
          <p:cNvPr id="3" name="Content Placeholder 2"/>
          <p:cNvSpPr>
            <a:spLocks noGrp="1"/>
          </p:cNvSpPr>
          <p:nvPr>
            <p:ph idx="1"/>
          </p:nvPr>
        </p:nvSpPr>
        <p:spPr>
          <a:xfrm>
            <a:off x="467544" y="2204864"/>
            <a:ext cx="8229600" cy="4392488"/>
          </a:xfrm>
        </p:spPr>
        <p:txBody>
          <a:bodyPr>
            <a:normAutofit/>
          </a:bodyPr>
          <a:lstStyle/>
          <a:p>
            <a:r>
              <a:rPr lang="en-CA" b="1" dirty="0" smtClean="0">
                <a:latin typeface="Calibri" panose="020F0502020204030204" pitchFamily="34" charset="0"/>
              </a:rPr>
              <a:t>Criminality </a:t>
            </a:r>
            <a:r>
              <a:rPr lang="en-CA" b="1" i="1" dirty="0" smtClean="0">
                <a:latin typeface="Calibri" panose="020F0502020204030204" pitchFamily="34" charset="0"/>
              </a:rPr>
              <a:t>simpliciter </a:t>
            </a:r>
            <a:r>
              <a:rPr lang="en-CA" dirty="0" smtClean="0">
                <a:latin typeface="Calibri" panose="020F0502020204030204" pitchFamily="34" charset="0"/>
              </a:rPr>
              <a:t>in Canada refers to a </a:t>
            </a:r>
            <a:r>
              <a:rPr lang="en-CA" b="1" dirty="0" smtClean="0">
                <a:latin typeface="Calibri" panose="020F0502020204030204" pitchFamily="34" charset="0"/>
              </a:rPr>
              <a:t>foreign </a:t>
            </a:r>
            <a:r>
              <a:rPr lang="en-CA" b="1" dirty="0">
                <a:latin typeface="Calibri" panose="020F0502020204030204" pitchFamily="34" charset="0"/>
              </a:rPr>
              <a:t>national</a:t>
            </a:r>
            <a:r>
              <a:rPr lang="en-CA" dirty="0">
                <a:latin typeface="Calibri" panose="020F0502020204030204" pitchFamily="34" charset="0"/>
              </a:rPr>
              <a:t> </a:t>
            </a:r>
            <a:r>
              <a:rPr lang="en-CA" dirty="0" smtClean="0">
                <a:latin typeface="Calibri" panose="020F0502020204030204" pitchFamily="34" charset="0"/>
              </a:rPr>
              <a:t>(not a permanent resident) who has been convicted </a:t>
            </a:r>
            <a:r>
              <a:rPr lang="en-CA" dirty="0">
                <a:latin typeface="Calibri" panose="020F0502020204030204" pitchFamily="34" charset="0"/>
              </a:rPr>
              <a:t>in </a:t>
            </a:r>
            <a:r>
              <a:rPr lang="en-CA" dirty="0" smtClean="0">
                <a:latin typeface="Calibri" panose="020F0502020204030204" pitchFamily="34" charset="0"/>
              </a:rPr>
              <a:t>Canada </a:t>
            </a:r>
          </a:p>
          <a:p>
            <a:pPr marL="109728" indent="0">
              <a:buNone/>
            </a:pPr>
            <a:endParaRPr lang="en-CA" sz="1000" dirty="0" smtClean="0">
              <a:latin typeface="Calibri" panose="020F0502020204030204" pitchFamily="34" charset="0"/>
            </a:endParaRPr>
          </a:p>
          <a:p>
            <a:pPr marL="109728" indent="0">
              <a:buNone/>
            </a:pPr>
            <a:r>
              <a:rPr lang="en-CA" dirty="0" smtClean="0">
                <a:latin typeface="Calibri" panose="020F0502020204030204" pitchFamily="34" charset="0"/>
              </a:rPr>
              <a:t>	(</a:t>
            </a:r>
            <a:r>
              <a:rPr lang="en-CA" dirty="0" err="1" smtClean="0">
                <a:latin typeface="Calibri" panose="020F0502020204030204" pitchFamily="34" charset="0"/>
              </a:rPr>
              <a:t>i</a:t>
            </a:r>
            <a:r>
              <a:rPr lang="en-CA" dirty="0" smtClean="0">
                <a:latin typeface="Calibri" panose="020F0502020204030204" pitchFamily="34" charset="0"/>
              </a:rPr>
              <a:t>) of an </a:t>
            </a:r>
            <a:r>
              <a:rPr lang="en-CA" dirty="0">
                <a:latin typeface="Calibri" panose="020F0502020204030204" pitchFamily="34" charset="0"/>
              </a:rPr>
              <a:t>offence under an Act of Parliament </a:t>
            </a:r>
            <a:r>
              <a:rPr lang="en-CA" dirty="0" smtClean="0">
                <a:latin typeface="Calibri" panose="020F0502020204030204" pitchFamily="34" charset="0"/>
              </a:rPr>
              <a:t>	punishable </a:t>
            </a:r>
            <a:r>
              <a:rPr lang="en-CA" dirty="0">
                <a:latin typeface="Calibri" panose="020F0502020204030204" pitchFamily="34" charset="0"/>
              </a:rPr>
              <a:t>by way of indictment, </a:t>
            </a:r>
            <a:r>
              <a:rPr lang="en-CA" b="1" i="1" dirty="0" smtClean="0">
                <a:latin typeface="Calibri" panose="020F0502020204030204" pitchFamily="34" charset="0"/>
              </a:rPr>
              <a:t>OR</a:t>
            </a:r>
            <a:r>
              <a:rPr lang="en-CA" dirty="0" smtClean="0">
                <a:latin typeface="Calibri" panose="020F0502020204030204" pitchFamily="34" charset="0"/>
              </a:rPr>
              <a:t> </a:t>
            </a:r>
          </a:p>
          <a:p>
            <a:pPr marL="109728" indent="0">
              <a:buNone/>
            </a:pPr>
            <a:endParaRPr lang="en-CA" sz="1000" dirty="0" smtClean="0">
              <a:latin typeface="Calibri" panose="020F0502020204030204" pitchFamily="34" charset="0"/>
            </a:endParaRPr>
          </a:p>
          <a:p>
            <a:pPr marL="109728" indent="0">
              <a:buNone/>
            </a:pPr>
            <a:r>
              <a:rPr lang="en-CA" dirty="0" smtClean="0">
                <a:latin typeface="Calibri" panose="020F0502020204030204" pitchFamily="34" charset="0"/>
              </a:rPr>
              <a:t>	(ii) of </a:t>
            </a:r>
            <a:r>
              <a:rPr lang="en-CA" dirty="0">
                <a:latin typeface="Calibri" panose="020F0502020204030204" pitchFamily="34" charset="0"/>
              </a:rPr>
              <a:t>two offences under any Act of Parliament </a:t>
            </a:r>
            <a:r>
              <a:rPr lang="en-CA" dirty="0" smtClean="0">
                <a:latin typeface="Calibri" panose="020F0502020204030204" pitchFamily="34" charset="0"/>
              </a:rPr>
              <a:t>	not </a:t>
            </a:r>
            <a:r>
              <a:rPr lang="en-CA" dirty="0">
                <a:latin typeface="Calibri" panose="020F0502020204030204" pitchFamily="34" charset="0"/>
              </a:rPr>
              <a:t>arising out of a single </a:t>
            </a:r>
            <a:r>
              <a:rPr lang="en-CA" dirty="0" smtClean="0">
                <a:latin typeface="Calibri" panose="020F0502020204030204" pitchFamily="34" charset="0"/>
              </a:rPr>
              <a:t>occurrence</a:t>
            </a:r>
            <a:endParaRPr lang="en-CA" dirty="0">
              <a:latin typeface="Calibri" panose="020F0502020204030204" pitchFamily="34" charset="0"/>
            </a:endParaRPr>
          </a:p>
        </p:txBody>
      </p:sp>
    </p:spTree>
    <p:extLst>
      <p:ext uri="{BB962C8B-B14F-4D97-AF65-F5344CB8AC3E}">
        <p14:creationId xmlns:p14="http://schemas.microsoft.com/office/powerpoint/2010/main" val="145561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What dispositions amount to criminality under IRPA? (1):</a:t>
            </a:r>
            <a:r>
              <a:rPr lang="en-CA" b="1" dirty="0" smtClean="0"/>
              <a:t/>
            </a:r>
            <a:br>
              <a:rPr lang="en-CA" b="1" dirty="0" smtClean="0"/>
            </a:br>
            <a:endParaRPr lang="en-CA" b="1" dirty="0"/>
          </a:p>
        </p:txBody>
      </p:sp>
      <p:sp>
        <p:nvSpPr>
          <p:cNvPr id="3" name="Content Placeholder 2"/>
          <p:cNvSpPr>
            <a:spLocks noGrp="1"/>
          </p:cNvSpPr>
          <p:nvPr>
            <p:ph idx="1"/>
          </p:nvPr>
        </p:nvSpPr>
        <p:spPr>
          <a:xfrm>
            <a:off x="467544" y="2132856"/>
            <a:ext cx="8229600" cy="4608512"/>
          </a:xfrm>
        </p:spPr>
        <p:txBody>
          <a:bodyPr>
            <a:normAutofit fontScale="92500" lnSpcReduction="20000"/>
          </a:bodyPr>
          <a:lstStyle/>
          <a:p>
            <a:endParaRPr lang="en-CA" sz="1000" dirty="0" smtClean="0">
              <a:latin typeface="Calibri" panose="020F0502020204030204" pitchFamily="34" charset="0"/>
            </a:endParaRPr>
          </a:p>
          <a:p>
            <a:r>
              <a:rPr lang="en-CA" dirty="0">
                <a:latin typeface="Calibri" panose="020F0502020204030204" pitchFamily="34" charset="0"/>
              </a:rPr>
              <a:t>The use of the phrases “</a:t>
            </a:r>
            <a:r>
              <a:rPr lang="en-CA" b="1" dirty="0">
                <a:latin typeface="Calibri" panose="020F0502020204030204" pitchFamily="34" charset="0"/>
              </a:rPr>
              <a:t>convicted</a:t>
            </a:r>
            <a:r>
              <a:rPr lang="en-CA" dirty="0">
                <a:latin typeface="Calibri" panose="020F0502020204030204" pitchFamily="34" charset="0"/>
              </a:rPr>
              <a:t>” and “</a:t>
            </a:r>
            <a:r>
              <a:rPr lang="en-CA" b="1" dirty="0">
                <a:latin typeface="Calibri" panose="020F0502020204030204" pitchFamily="34" charset="0"/>
              </a:rPr>
              <a:t>an offence under an Act of Parliament</a:t>
            </a:r>
            <a:r>
              <a:rPr lang="en-CA" dirty="0">
                <a:latin typeface="Calibri" panose="020F0502020204030204" pitchFamily="34" charset="0"/>
              </a:rPr>
              <a:t>” is </a:t>
            </a:r>
            <a:r>
              <a:rPr lang="en-CA" dirty="0" smtClean="0">
                <a:latin typeface="Calibri" panose="020F0502020204030204" pitchFamily="34" charset="0"/>
              </a:rPr>
              <a:t>meaningful </a:t>
            </a:r>
            <a:r>
              <a:rPr lang="en-CA" dirty="0">
                <a:latin typeface="Calibri" panose="020F0502020204030204" pitchFamily="34" charset="0"/>
              </a:rPr>
              <a:t>and narrows the scope of offences described under </a:t>
            </a:r>
            <a:r>
              <a:rPr lang="en-CA" dirty="0" smtClean="0">
                <a:latin typeface="Calibri" panose="020F0502020204030204" pitchFamily="34" charset="0"/>
              </a:rPr>
              <a:t>s.36. </a:t>
            </a:r>
          </a:p>
          <a:p>
            <a:endParaRPr lang="en-CA" sz="1300" dirty="0" smtClean="0">
              <a:latin typeface="Calibri" panose="020F0502020204030204" pitchFamily="34" charset="0"/>
            </a:endParaRPr>
          </a:p>
          <a:p>
            <a:r>
              <a:rPr lang="en-CA" dirty="0" smtClean="0">
                <a:latin typeface="Calibri" panose="020F0502020204030204" pitchFamily="34" charset="0"/>
              </a:rPr>
              <a:t>Criminal </a:t>
            </a:r>
            <a:r>
              <a:rPr lang="en-CA" dirty="0">
                <a:latin typeface="Calibri" panose="020F0502020204030204" pitchFamily="34" charset="0"/>
              </a:rPr>
              <a:t>charges that result in a disposition short of a conviction – such as </a:t>
            </a:r>
            <a:r>
              <a:rPr lang="en-CA" dirty="0" smtClean="0">
                <a:latin typeface="Calibri" panose="020F0502020204030204" pitchFamily="34" charset="0"/>
              </a:rPr>
              <a:t>discharges, peace bonds, NCR </a:t>
            </a:r>
            <a:r>
              <a:rPr lang="en-CA" dirty="0">
                <a:latin typeface="Calibri" panose="020F0502020204030204" pitchFamily="34" charset="0"/>
              </a:rPr>
              <a:t>– </a:t>
            </a:r>
            <a:r>
              <a:rPr lang="en-CA" b="1" dirty="0">
                <a:latin typeface="Calibri" panose="020F0502020204030204" pitchFamily="34" charset="0"/>
              </a:rPr>
              <a:t>do not</a:t>
            </a:r>
            <a:r>
              <a:rPr lang="en-CA" dirty="0">
                <a:latin typeface="Calibri" panose="020F0502020204030204" pitchFamily="34" charset="0"/>
              </a:rPr>
              <a:t> result in criminal inadmissibility under </a:t>
            </a:r>
            <a:r>
              <a:rPr lang="en-CA" dirty="0" smtClean="0">
                <a:latin typeface="Calibri" panose="020F0502020204030204" pitchFamily="34" charset="0"/>
              </a:rPr>
              <a:t>s.36 of </a:t>
            </a:r>
            <a:r>
              <a:rPr lang="en-CA" dirty="0">
                <a:latin typeface="Calibri" panose="020F0502020204030204" pitchFamily="34" charset="0"/>
              </a:rPr>
              <a:t>the IRPA. </a:t>
            </a:r>
            <a:endParaRPr lang="en-CA" dirty="0" smtClean="0">
              <a:latin typeface="Calibri" panose="020F0502020204030204" pitchFamily="34" charset="0"/>
            </a:endParaRPr>
          </a:p>
          <a:p>
            <a:endParaRPr lang="en-CA" sz="1300" dirty="0" smtClean="0">
              <a:latin typeface="Calibri" panose="020F0502020204030204" pitchFamily="34" charset="0"/>
            </a:endParaRPr>
          </a:p>
          <a:p>
            <a:r>
              <a:rPr lang="en-CA" dirty="0" smtClean="0">
                <a:latin typeface="Calibri" panose="020F0502020204030204" pitchFamily="34" charset="0"/>
              </a:rPr>
              <a:t>Convictions </a:t>
            </a:r>
            <a:r>
              <a:rPr lang="en-CA" dirty="0">
                <a:latin typeface="Calibri" panose="020F0502020204030204" pitchFamily="34" charset="0"/>
              </a:rPr>
              <a:t>for offences under a statute that is not </a:t>
            </a:r>
            <a:r>
              <a:rPr lang="en-CA" dirty="0" smtClean="0">
                <a:latin typeface="Calibri" panose="020F0502020204030204" pitchFamily="34" charset="0"/>
              </a:rPr>
              <a:t>a </a:t>
            </a:r>
            <a:r>
              <a:rPr lang="en-CA" dirty="0">
                <a:latin typeface="Calibri" panose="020F0502020204030204" pitchFamily="34" charset="0"/>
              </a:rPr>
              <a:t>federal Act of Parliament – such as offences under the </a:t>
            </a:r>
            <a:r>
              <a:rPr lang="en-CA" i="1" dirty="0">
                <a:latin typeface="Calibri" panose="020F0502020204030204" pitchFamily="34" charset="0"/>
              </a:rPr>
              <a:t>Highway Traffic Act</a:t>
            </a:r>
            <a:r>
              <a:rPr lang="en-CA" dirty="0">
                <a:latin typeface="Calibri" panose="020F0502020204030204" pitchFamily="34" charset="0"/>
              </a:rPr>
              <a:t>, RSO 1990, c H.8 – </a:t>
            </a:r>
            <a:r>
              <a:rPr lang="en-CA" b="1" dirty="0">
                <a:latin typeface="Calibri" panose="020F0502020204030204" pitchFamily="34" charset="0"/>
              </a:rPr>
              <a:t>do not </a:t>
            </a:r>
            <a:r>
              <a:rPr lang="en-CA" dirty="0">
                <a:latin typeface="Calibri" panose="020F0502020204030204" pitchFamily="34" charset="0"/>
              </a:rPr>
              <a:t>result in criminal inadmissibility under s.36(1)(a) of the IRPA. </a:t>
            </a:r>
            <a:endParaRPr lang="en-CA" dirty="0" smtClean="0">
              <a:latin typeface="Calibri" panose="020F0502020204030204" pitchFamily="34" charset="0"/>
            </a:endParaRPr>
          </a:p>
        </p:txBody>
      </p:sp>
    </p:spTree>
    <p:extLst>
      <p:ext uri="{BB962C8B-B14F-4D97-AF65-F5344CB8AC3E}">
        <p14:creationId xmlns:p14="http://schemas.microsoft.com/office/powerpoint/2010/main" val="4113884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a:bodyPr>
          <a:lstStyle/>
          <a:p>
            <a:r>
              <a:rPr lang="en-CA" sz="3600" dirty="0"/>
              <a:t>What dispositions amount to criminality under IRPA? </a:t>
            </a:r>
            <a:r>
              <a:rPr lang="en-CA" sz="3600" dirty="0" smtClean="0"/>
              <a:t>(2):</a:t>
            </a:r>
            <a:endParaRPr lang="en-CA" sz="3600" b="1" dirty="0"/>
          </a:p>
        </p:txBody>
      </p:sp>
      <p:sp>
        <p:nvSpPr>
          <p:cNvPr id="3" name="Content Placeholder 2"/>
          <p:cNvSpPr>
            <a:spLocks noGrp="1"/>
          </p:cNvSpPr>
          <p:nvPr>
            <p:ph idx="1"/>
          </p:nvPr>
        </p:nvSpPr>
        <p:spPr>
          <a:xfrm>
            <a:off x="467544" y="2204864"/>
            <a:ext cx="8229600" cy="4248472"/>
          </a:xfrm>
        </p:spPr>
        <p:txBody>
          <a:bodyPr>
            <a:normAutofit fontScale="77500" lnSpcReduction="20000"/>
          </a:bodyPr>
          <a:lstStyle/>
          <a:p>
            <a:endParaRPr lang="en-CA" sz="1000" dirty="0" smtClean="0">
              <a:latin typeface="Calibri" panose="020F0502020204030204" pitchFamily="34" charset="0"/>
            </a:endParaRPr>
          </a:p>
          <a:p>
            <a:r>
              <a:rPr lang="en-CA" sz="3200" dirty="0" smtClean="0">
                <a:latin typeface="Calibri" panose="020F0502020204030204" pitchFamily="34" charset="0"/>
              </a:rPr>
              <a:t>Criminality </a:t>
            </a:r>
            <a:r>
              <a:rPr lang="en-CA" sz="3200" b="1" dirty="0" smtClean="0">
                <a:latin typeface="Calibri" panose="020F0502020204030204" pitchFamily="34" charset="0"/>
              </a:rPr>
              <a:t>does not </a:t>
            </a:r>
            <a:r>
              <a:rPr lang="en-CA" sz="3200" dirty="0" smtClean="0">
                <a:latin typeface="Calibri" panose="020F0502020204030204" pitchFamily="34" charset="0"/>
              </a:rPr>
              <a:t>result for an offence</a:t>
            </a:r>
          </a:p>
          <a:p>
            <a:pPr marL="411480" lvl="1" indent="0">
              <a:spcAft>
                <a:spcPts val="500"/>
              </a:spcAft>
              <a:buNone/>
            </a:pPr>
            <a:endParaRPr lang="en-CA" sz="1300" dirty="0" smtClean="0">
              <a:latin typeface="Calibri" panose="020F0502020204030204" pitchFamily="34" charset="0"/>
            </a:endParaRPr>
          </a:p>
          <a:p>
            <a:pPr lvl="1">
              <a:spcAft>
                <a:spcPts val="500"/>
              </a:spcAft>
              <a:buFont typeface="Arial" panose="020B0604020202020204" pitchFamily="34" charset="0"/>
              <a:buChar char="•"/>
            </a:pPr>
            <a:r>
              <a:rPr lang="en-CA" dirty="0" smtClean="0">
                <a:latin typeface="Calibri" panose="020F0502020204030204" pitchFamily="34" charset="0"/>
              </a:rPr>
              <a:t>for </a:t>
            </a:r>
            <a:r>
              <a:rPr lang="en-CA" dirty="0">
                <a:latin typeface="Calibri" panose="020F0502020204030204" pitchFamily="34" charset="0"/>
              </a:rPr>
              <a:t>which a person is found guilty under the </a:t>
            </a:r>
            <a:r>
              <a:rPr lang="en-CA" i="1" dirty="0">
                <a:latin typeface="Calibri" panose="020F0502020204030204" pitchFamily="34" charset="0"/>
              </a:rPr>
              <a:t>Young Offenders Act </a:t>
            </a:r>
            <a:r>
              <a:rPr lang="en-CA" dirty="0">
                <a:latin typeface="Calibri" panose="020F0502020204030204" pitchFamily="34" charset="0"/>
              </a:rPr>
              <a:t>(s.36(3)(e))</a:t>
            </a:r>
            <a:endParaRPr lang="en-CA" i="1" u="sng" dirty="0">
              <a:latin typeface="Calibri" panose="020F0502020204030204" pitchFamily="34" charset="0"/>
            </a:endParaRPr>
          </a:p>
          <a:p>
            <a:pPr lvl="1">
              <a:spcAft>
                <a:spcPts val="500"/>
              </a:spcAft>
              <a:buFont typeface="Arial" panose="020B0604020202020204" pitchFamily="34" charset="0"/>
              <a:buChar char="•"/>
            </a:pPr>
            <a:r>
              <a:rPr lang="en-CA" dirty="0">
                <a:latin typeface="Calibri" panose="020F0502020204030204" pitchFamily="34" charset="0"/>
              </a:rPr>
              <a:t>for which a person received a youth sentence under the </a:t>
            </a:r>
            <a:r>
              <a:rPr lang="en-CA" i="1" dirty="0">
                <a:latin typeface="Calibri" panose="020F0502020204030204" pitchFamily="34" charset="0"/>
              </a:rPr>
              <a:t>Youth Criminal Justice Act</a:t>
            </a:r>
            <a:r>
              <a:rPr lang="en-CA" dirty="0">
                <a:latin typeface="Calibri" panose="020F0502020204030204" pitchFamily="34" charset="0"/>
              </a:rPr>
              <a:t> (s.36(3)(e))</a:t>
            </a:r>
          </a:p>
          <a:p>
            <a:pPr lvl="1">
              <a:spcAft>
                <a:spcPts val="500"/>
              </a:spcAft>
              <a:buFont typeface="Arial" panose="020B0604020202020204" pitchFamily="34" charset="0"/>
              <a:buChar char="•"/>
            </a:pPr>
            <a:r>
              <a:rPr lang="en-CA" dirty="0">
                <a:latin typeface="Calibri" panose="020F0502020204030204" pitchFamily="34" charset="0"/>
              </a:rPr>
              <a:t>record suspension has been granted (s.36(3)(b))</a:t>
            </a:r>
          </a:p>
          <a:p>
            <a:pPr lvl="1">
              <a:spcAft>
                <a:spcPts val="500"/>
              </a:spcAft>
              <a:buFont typeface="Arial" panose="020B0604020202020204" pitchFamily="34" charset="0"/>
              <a:buChar char="•"/>
            </a:pPr>
            <a:r>
              <a:rPr lang="en-CA" dirty="0">
                <a:latin typeface="Calibri" panose="020F0502020204030204" pitchFamily="34" charset="0"/>
              </a:rPr>
              <a:t>designated as a contravention under the </a:t>
            </a:r>
            <a:r>
              <a:rPr lang="en-CA" i="1" dirty="0">
                <a:latin typeface="Calibri" panose="020F0502020204030204" pitchFamily="34" charset="0"/>
              </a:rPr>
              <a:t>Contraventions Act</a:t>
            </a:r>
            <a:r>
              <a:rPr lang="en-CA" dirty="0">
                <a:latin typeface="Calibri" panose="020F0502020204030204" pitchFamily="34" charset="0"/>
              </a:rPr>
              <a:t> (s.36(3)(e)) </a:t>
            </a:r>
          </a:p>
          <a:p>
            <a:pPr marL="109728" indent="0">
              <a:buNone/>
            </a:pPr>
            <a:endParaRPr lang="en-CA" dirty="0" smtClean="0">
              <a:latin typeface="Calibri" panose="020F0502020204030204" pitchFamily="34" charset="0"/>
            </a:endParaRPr>
          </a:p>
          <a:p>
            <a:r>
              <a:rPr lang="en-CA" sz="3200" dirty="0">
                <a:latin typeface="Calibri" panose="020F0502020204030204" pitchFamily="34" charset="0"/>
              </a:rPr>
              <a:t>All hybrid offences are indictable </a:t>
            </a:r>
            <a:r>
              <a:rPr lang="en-CA" sz="3200" b="1" dirty="0">
                <a:latin typeface="Calibri" panose="020F0502020204030204" pitchFamily="34" charset="0"/>
              </a:rPr>
              <a:t>regardless</a:t>
            </a:r>
            <a:r>
              <a:rPr lang="en-CA" sz="3200" dirty="0">
                <a:latin typeface="Calibri" panose="020F0502020204030204" pitchFamily="34" charset="0"/>
              </a:rPr>
              <a:t> of how the Crown elects to proceed (IRPA, s.36(3)(a)</a:t>
            </a:r>
            <a:r>
              <a:rPr lang="en-CA" sz="3200" dirty="0" smtClean="0">
                <a:latin typeface="Calibri" panose="020F0502020204030204" pitchFamily="34" charset="0"/>
              </a:rPr>
              <a:t>) – thus only first-time conviction for a pure summary offence will not render a foreign national inadmissible for criminality </a:t>
            </a:r>
            <a:r>
              <a:rPr lang="en-CA" sz="3200" i="1" dirty="0" smtClean="0">
                <a:latin typeface="Calibri" panose="020F0502020204030204" pitchFamily="34" charset="0"/>
              </a:rPr>
              <a:t>simpliciter</a:t>
            </a:r>
            <a:r>
              <a:rPr lang="en-CA" sz="3200" dirty="0" smtClean="0">
                <a:latin typeface="Calibri" panose="020F0502020204030204" pitchFamily="34" charset="0"/>
              </a:rPr>
              <a:t>.</a:t>
            </a:r>
            <a:endParaRPr lang="en-CA" sz="3200" dirty="0">
              <a:latin typeface="Calibri" panose="020F0502020204030204" pitchFamily="34" charset="0"/>
            </a:endParaRPr>
          </a:p>
          <a:p>
            <a:endParaRPr lang="en-CA" dirty="0" smtClean="0">
              <a:latin typeface="Calibri" panose="020F0502020204030204" pitchFamily="34" charset="0"/>
            </a:endParaRPr>
          </a:p>
        </p:txBody>
      </p:sp>
    </p:spTree>
    <p:extLst>
      <p:ext uri="{BB962C8B-B14F-4D97-AF65-F5344CB8AC3E}">
        <p14:creationId xmlns:p14="http://schemas.microsoft.com/office/powerpoint/2010/main" val="364106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fontScale="90000"/>
          </a:bodyPr>
          <a:lstStyle/>
          <a:p>
            <a:r>
              <a:rPr lang="en-CA" dirty="0" smtClean="0"/>
              <a:t>Calculating sentences under IRPA (1):</a:t>
            </a:r>
            <a:r>
              <a:rPr lang="en-CA" b="1" dirty="0" smtClean="0"/>
              <a:t/>
            </a:r>
            <a:br>
              <a:rPr lang="en-CA" b="1" dirty="0" smtClean="0"/>
            </a:br>
            <a:endParaRPr lang="en-CA" b="1" dirty="0"/>
          </a:p>
        </p:txBody>
      </p:sp>
      <p:sp>
        <p:nvSpPr>
          <p:cNvPr id="3" name="Content Placeholder 2"/>
          <p:cNvSpPr>
            <a:spLocks noGrp="1"/>
          </p:cNvSpPr>
          <p:nvPr>
            <p:ph idx="1"/>
          </p:nvPr>
        </p:nvSpPr>
        <p:spPr>
          <a:xfrm>
            <a:off x="467544" y="1700808"/>
            <a:ext cx="8229600" cy="4608512"/>
          </a:xfrm>
        </p:spPr>
        <p:txBody>
          <a:bodyPr>
            <a:noAutofit/>
          </a:bodyPr>
          <a:lstStyle/>
          <a:p>
            <a:r>
              <a:rPr lang="en-CA" sz="2300" dirty="0" smtClean="0">
                <a:latin typeface="Calibri" panose="020F0502020204030204" pitchFamily="34" charset="0"/>
              </a:rPr>
              <a:t>The </a:t>
            </a:r>
            <a:r>
              <a:rPr lang="en-CA" sz="2300" dirty="0">
                <a:latin typeface="Calibri" panose="020F0502020204030204" pitchFamily="34" charset="0"/>
              </a:rPr>
              <a:t>IRPA and the </a:t>
            </a:r>
            <a:r>
              <a:rPr lang="en-CA" sz="2300" i="1" dirty="0">
                <a:latin typeface="Calibri" panose="020F0502020204030204" pitchFamily="34" charset="0"/>
              </a:rPr>
              <a:t>Code</a:t>
            </a:r>
            <a:r>
              <a:rPr lang="en-CA" sz="2300" dirty="0">
                <a:latin typeface="Calibri" panose="020F0502020204030204" pitchFamily="34" charset="0"/>
              </a:rPr>
              <a:t> describe maximum penalties in different terms which can cause confusion. </a:t>
            </a:r>
            <a:r>
              <a:rPr lang="en-CA" sz="2300" dirty="0" smtClean="0">
                <a:latin typeface="Calibri" panose="020F0502020204030204" pitchFamily="34" charset="0"/>
              </a:rPr>
              <a:t>The phrase </a:t>
            </a:r>
            <a:r>
              <a:rPr lang="en-CA" sz="2300" dirty="0">
                <a:latin typeface="Calibri" panose="020F0502020204030204" pitchFamily="34" charset="0"/>
              </a:rPr>
              <a:t>“a maximum term of imprisonment of at least ten years” in the IRPA </a:t>
            </a:r>
            <a:r>
              <a:rPr lang="en-CA" sz="2300" b="1" dirty="0">
                <a:latin typeface="Calibri" panose="020F0502020204030204" pitchFamily="34" charset="0"/>
              </a:rPr>
              <a:t>includes offences </a:t>
            </a:r>
            <a:r>
              <a:rPr lang="en-CA" sz="2300" dirty="0">
                <a:latin typeface="Calibri" panose="020F0502020204030204" pitchFamily="34" charset="0"/>
              </a:rPr>
              <a:t>for which a person is “liable to imprisonment for a term of not more than 10 years” under the </a:t>
            </a:r>
            <a:r>
              <a:rPr lang="en-CA" sz="2300" i="1" dirty="0">
                <a:latin typeface="Calibri" panose="020F0502020204030204" pitchFamily="34" charset="0"/>
              </a:rPr>
              <a:t>Code</a:t>
            </a:r>
            <a:r>
              <a:rPr lang="en-CA" sz="2300" dirty="0">
                <a:latin typeface="Calibri" panose="020F0502020204030204" pitchFamily="34" charset="0"/>
              </a:rPr>
              <a:t>. </a:t>
            </a:r>
          </a:p>
          <a:p>
            <a:endParaRPr lang="en-CA" sz="2300" dirty="0" smtClean="0">
              <a:latin typeface="Calibri" panose="020F0502020204030204" pitchFamily="34" charset="0"/>
            </a:endParaRPr>
          </a:p>
          <a:p>
            <a:r>
              <a:rPr lang="en-CA" sz="2300" dirty="0" smtClean="0">
                <a:latin typeface="Calibri" panose="020F0502020204030204" pitchFamily="34" charset="0"/>
              </a:rPr>
              <a:t>For convictions captured by the first clause of s.36(1)(a) (“</a:t>
            </a:r>
            <a:r>
              <a:rPr lang="en-CA" sz="2300" i="1" dirty="0" smtClean="0">
                <a:latin typeface="Calibri" panose="020F0502020204030204" pitchFamily="34" charset="0"/>
              </a:rPr>
              <a:t>having been convicted in Canada of an offence under an Act of Parliament punishable by a maximum term of imprisonment of at least 10 years</a:t>
            </a:r>
            <a:r>
              <a:rPr lang="en-CA" sz="2300" dirty="0" smtClean="0">
                <a:latin typeface="Calibri" panose="020F0502020204030204" pitchFamily="34" charset="0"/>
              </a:rPr>
              <a:t>”),</a:t>
            </a:r>
            <a:r>
              <a:rPr lang="en-CA" sz="2300" b="1" dirty="0" smtClean="0">
                <a:latin typeface="Calibri" panose="020F0502020204030204" pitchFamily="34" charset="0"/>
              </a:rPr>
              <a:t> the actual sentence imposed is irrelevant</a:t>
            </a:r>
            <a:r>
              <a:rPr lang="en-CA" sz="2300" dirty="0" smtClean="0">
                <a:latin typeface="Calibri" panose="020F0502020204030204" pitchFamily="34" charset="0"/>
              </a:rPr>
              <a:t>. Rather, an individual is inadmissible if they are convicted of an offence that has “a maximum term of imprisonment of at least ten years” – even if the person received no jail time.</a:t>
            </a:r>
          </a:p>
        </p:txBody>
      </p:sp>
    </p:spTree>
    <p:extLst>
      <p:ext uri="{BB962C8B-B14F-4D97-AF65-F5344CB8AC3E}">
        <p14:creationId xmlns:p14="http://schemas.microsoft.com/office/powerpoint/2010/main" val="3661155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Calculating sentences under IRPA (2):</a:t>
            </a:r>
            <a:r>
              <a:rPr lang="en-CA" b="1" dirty="0" smtClean="0"/>
              <a:t/>
            </a:r>
            <a:br>
              <a:rPr lang="en-CA" b="1" dirty="0" smtClean="0"/>
            </a:br>
            <a:endParaRPr lang="en-CA" b="1" dirty="0"/>
          </a:p>
        </p:txBody>
      </p:sp>
      <p:sp>
        <p:nvSpPr>
          <p:cNvPr id="3" name="Content Placeholder 2"/>
          <p:cNvSpPr>
            <a:spLocks noGrp="1"/>
          </p:cNvSpPr>
          <p:nvPr>
            <p:ph idx="1"/>
          </p:nvPr>
        </p:nvSpPr>
        <p:spPr>
          <a:xfrm>
            <a:off x="467544" y="1988840"/>
            <a:ext cx="8229600" cy="4608512"/>
          </a:xfrm>
        </p:spPr>
        <p:txBody>
          <a:bodyPr>
            <a:normAutofit fontScale="92500" lnSpcReduction="10000"/>
          </a:bodyPr>
          <a:lstStyle/>
          <a:p>
            <a:r>
              <a:rPr lang="en-CA" dirty="0" smtClean="0">
                <a:latin typeface="Calibri" panose="020F0502020204030204" pitchFamily="34" charset="0"/>
              </a:rPr>
              <a:t>Under the IRPA, the calculation </a:t>
            </a:r>
            <a:r>
              <a:rPr lang="en-CA" dirty="0">
                <a:latin typeface="Calibri" panose="020F0502020204030204" pitchFamily="34" charset="0"/>
              </a:rPr>
              <a:t>of the length of a sentence of imprisonment </a:t>
            </a:r>
            <a:r>
              <a:rPr lang="en-CA" dirty="0" smtClean="0">
                <a:latin typeface="Calibri" panose="020F0502020204030204" pitchFamily="34" charset="0"/>
              </a:rPr>
              <a:t>imposed is </a:t>
            </a:r>
            <a:r>
              <a:rPr lang="en-CA" dirty="0">
                <a:latin typeface="Calibri" panose="020F0502020204030204" pitchFamily="34" charset="0"/>
              </a:rPr>
              <a:t>assessed </a:t>
            </a:r>
            <a:r>
              <a:rPr lang="en-CA" b="1" dirty="0">
                <a:latin typeface="Calibri" panose="020F0502020204030204" pitchFamily="34" charset="0"/>
              </a:rPr>
              <a:t>prior to any credit given </a:t>
            </a:r>
            <a:r>
              <a:rPr lang="en-CA" dirty="0">
                <a:latin typeface="Calibri" panose="020F0502020204030204" pitchFamily="34" charset="0"/>
              </a:rPr>
              <a:t>for pre-sentence custody and it is irrelevant if and how early the offender is paroled. </a:t>
            </a:r>
            <a:endParaRPr lang="en-CA" dirty="0" smtClean="0">
              <a:latin typeface="Calibri" panose="020F0502020204030204" pitchFamily="34" charset="0"/>
            </a:endParaRPr>
          </a:p>
          <a:p>
            <a:endParaRPr lang="en-CA" dirty="0" smtClean="0">
              <a:latin typeface="Calibri" panose="020F0502020204030204" pitchFamily="34" charset="0"/>
            </a:endParaRPr>
          </a:p>
          <a:p>
            <a:r>
              <a:rPr lang="en-CA" dirty="0" smtClean="0">
                <a:latin typeface="Calibri" panose="020F0502020204030204" pitchFamily="34" charset="0"/>
              </a:rPr>
              <a:t>As </a:t>
            </a:r>
            <a:r>
              <a:rPr lang="en-CA" dirty="0">
                <a:latin typeface="Calibri" panose="020F0502020204030204" pitchFamily="34" charset="0"/>
              </a:rPr>
              <a:t>stated by the Federal Court of Appeal in </a:t>
            </a:r>
            <a:r>
              <a:rPr lang="en-CA" i="1" dirty="0">
                <a:latin typeface="Calibri" panose="020F0502020204030204" pitchFamily="34" charset="0"/>
              </a:rPr>
              <a:t>Martin </a:t>
            </a:r>
            <a:r>
              <a:rPr lang="en-CA" dirty="0" smtClean="0">
                <a:latin typeface="Calibri" panose="020F0502020204030204" pitchFamily="34" charset="0"/>
              </a:rPr>
              <a:t>2005 </a:t>
            </a:r>
            <a:r>
              <a:rPr lang="en-CA" dirty="0">
                <a:latin typeface="Calibri" panose="020F0502020204030204" pitchFamily="34" charset="0"/>
              </a:rPr>
              <a:t>FCA </a:t>
            </a:r>
            <a:r>
              <a:rPr lang="en-CA" dirty="0" smtClean="0">
                <a:latin typeface="Calibri" panose="020F0502020204030204" pitchFamily="34" charset="0"/>
              </a:rPr>
              <a:t>347: </a:t>
            </a:r>
            <a:r>
              <a:rPr lang="en-CA" dirty="0">
                <a:latin typeface="Calibri" panose="020F0502020204030204" pitchFamily="34" charset="0"/>
              </a:rPr>
              <a:t>“[W]e are all of the view that the word ‘punished’ in subsection </a:t>
            </a:r>
            <a:r>
              <a:rPr lang="en-CA" dirty="0" smtClean="0">
                <a:latin typeface="Calibri" panose="020F0502020204030204" pitchFamily="34" charset="0"/>
              </a:rPr>
              <a:t>64(2</a:t>
            </a:r>
            <a:r>
              <a:rPr lang="en-CA" dirty="0">
                <a:latin typeface="Calibri" panose="020F0502020204030204" pitchFamily="34" charset="0"/>
              </a:rPr>
              <a:t>) of the </a:t>
            </a:r>
            <a:r>
              <a:rPr lang="en-CA" i="1" dirty="0">
                <a:latin typeface="Calibri" panose="020F0502020204030204" pitchFamily="34" charset="0"/>
              </a:rPr>
              <a:t>Immigration and Refugee Protection Act</a:t>
            </a:r>
            <a:r>
              <a:rPr lang="en-CA" dirty="0">
                <a:latin typeface="Calibri" panose="020F0502020204030204" pitchFamily="34" charset="0"/>
              </a:rPr>
              <a:t> </a:t>
            </a:r>
            <a:r>
              <a:rPr lang="en-CA" b="1" dirty="0">
                <a:latin typeface="Calibri" panose="020F0502020204030204" pitchFamily="34" charset="0"/>
              </a:rPr>
              <a:t>refers to the sentence imposed, not the actual duration of incarceration</a:t>
            </a:r>
            <a:r>
              <a:rPr lang="en-CA" dirty="0">
                <a:latin typeface="Calibri" panose="020F0502020204030204" pitchFamily="34" charset="0"/>
              </a:rPr>
              <a:t>.” The same principle applies under s.36(1) of the IRPA. </a:t>
            </a:r>
            <a:r>
              <a:rPr lang="en-CA" dirty="0" smtClean="0">
                <a:latin typeface="Calibri" panose="020F0502020204030204" pitchFamily="34" charset="0"/>
              </a:rPr>
              <a:t>See also:</a:t>
            </a:r>
            <a:r>
              <a:rPr lang="en-CA" dirty="0">
                <a:latin typeface="Calibri" panose="020F0502020204030204" pitchFamily="34" charset="0"/>
              </a:rPr>
              <a:t> </a:t>
            </a:r>
            <a:r>
              <a:rPr lang="en-CA" i="1" dirty="0">
                <a:latin typeface="Calibri" panose="020F0502020204030204" pitchFamily="34" charset="0"/>
              </a:rPr>
              <a:t>Brown</a:t>
            </a:r>
            <a:r>
              <a:rPr lang="en-CA" i="1" dirty="0" smtClean="0">
                <a:latin typeface="Calibri" panose="020F0502020204030204" pitchFamily="34" charset="0"/>
              </a:rPr>
              <a:t>, </a:t>
            </a:r>
            <a:r>
              <a:rPr lang="en-CA" dirty="0" smtClean="0">
                <a:latin typeface="Calibri" panose="020F0502020204030204" pitchFamily="34" charset="0"/>
              </a:rPr>
              <a:t>2009 </a:t>
            </a:r>
            <a:r>
              <a:rPr lang="en-CA" dirty="0">
                <a:latin typeface="Calibri" panose="020F0502020204030204" pitchFamily="34" charset="0"/>
              </a:rPr>
              <a:t>FC </a:t>
            </a:r>
            <a:r>
              <a:rPr lang="en-CA" dirty="0" smtClean="0">
                <a:latin typeface="Calibri" panose="020F0502020204030204" pitchFamily="34" charset="0"/>
              </a:rPr>
              <a:t>660; </a:t>
            </a:r>
            <a:r>
              <a:rPr lang="en-CA" i="1" dirty="0">
                <a:latin typeface="Calibri" panose="020F0502020204030204" pitchFamily="34" charset="0"/>
              </a:rPr>
              <a:t>Atwal</a:t>
            </a:r>
            <a:r>
              <a:rPr lang="en-CA" dirty="0">
                <a:latin typeface="Calibri" panose="020F0502020204030204" pitchFamily="34" charset="0"/>
              </a:rPr>
              <a:t>, 2004 FC </a:t>
            </a:r>
            <a:r>
              <a:rPr lang="en-CA" dirty="0" smtClean="0">
                <a:latin typeface="Calibri" panose="020F0502020204030204" pitchFamily="34" charset="0"/>
              </a:rPr>
              <a:t>7.</a:t>
            </a:r>
          </a:p>
        </p:txBody>
      </p:sp>
    </p:spTree>
    <p:extLst>
      <p:ext uri="{BB962C8B-B14F-4D97-AF65-F5344CB8AC3E}">
        <p14:creationId xmlns:p14="http://schemas.microsoft.com/office/powerpoint/2010/main" val="2345469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Calculating sentences under IRPA (3):</a:t>
            </a:r>
            <a:r>
              <a:rPr lang="en-CA" b="1" dirty="0" smtClean="0"/>
              <a:t/>
            </a:r>
            <a:br>
              <a:rPr lang="en-CA" b="1" dirty="0" smtClean="0"/>
            </a:br>
            <a:endParaRPr lang="en-CA" b="1" dirty="0"/>
          </a:p>
        </p:txBody>
      </p:sp>
      <p:sp>
        <p:nvSpPr>
          <p:cNvPr id="3" name="Content Placeholder 2"/>
          <p:cNvSpPr>
            <a:spLocks noGrp="1"/>
          </p:cNvSpPr>
          <p:nvPr>
            <p:ph idx="1"/>
          </p:nvPr>
        </p:nvSpPr>
        <p:spPr>
          <a:xfrm>
            <a:off x="467544" y="1988840"/>
            <a:ext cx="8229600" cy="4608512"/>
          </a:xfrm>
        </p:spPr>
        <p:txBody>
          <a:bodyPr>
            <a:normAutofit fontScale="92500" lnSpcReduction="20000"/>
          </a:bodyPr>
          <a:lstStyle/>
          <a:p>
            <a:r>
              <a:rPr lang="en-CA" dirty="0" smtClean="0">
                <a:latin typeface="Calibri" panose="020F0502020204030204" pitchFamily="34" charset="0"/>
              </a:rPr>
              <a:t>Ask </a:t>
            </a:r>
            <a:r>
              <a:rPr lang="en-CA" dirty="0">
                <a:latin typeface="Calibri" panose="020F0502020204030204" pitchFamily="34" charset="0"/>
              </a:rPr>
              <a:t>the </a:t>
            </a:r>
            <a:r>
              <a:rPr lang="en-CA" dirty="0" smtClean="0">
                <a:latin typeface="Calibri" panose="020F0502020204030204" pitchFamily="34" charset="0"/>
              </a:rPr>
              <a:t>Judge to </a:t>
            </a:r>
            <a:r>
              <a:rPr lang="en-CA" dirty="0">
                <a:latin typeface="Calibri" panose="020F0502020204030204" pitchFamily="34" charset="0"/>
              </a:rPr>
              <a:t>be explicit about PTC (to avoid issue in </a:t>
            </a:r>
            <a:r>
              <a:rPr lang="en-CA" i="1" dirty="0" smtClean="0">
                <a:latin typeface="Calibri" panose="020F0502020204030204" pitchFamily="34" charset="0"/>
              </a:rPr>
              <a:t>Jamil</a:t>
            </a:r>
            <a:r>
              <a:rPr lang="en-CA" dirty="0" smtClean="0">
                <a:latin typeface="Calibri" panose="020F0502020204030204" pitchFamily="34" charset="0"/>
              </a:rPr>
              <a:t>, </a:t>
            </a:r>
            <a:r>
              <a:rPr lang="en-CA" dirty="0">
                <a:latin typeface="Calibri" panose="020F0502020204030204" pitchFamily="34" charset="0"/>
              </a:rPr>
              <a:t>[2005] F.C.J. No. </a:t>
            </a:r>
            <a:r>
              <a:rPr lang="en-CA" dirty="0" smtClean="0">
                <a:latin typeface="Calibri" panose="020F0502020204030204" pitchFamily="34" charset="0"/>
              </a:rPr>
              <a:t>955). Where </a:t>
            </a:r>
            <a:r>
              <a:rPr lang="en-CA" dirty="0">
                <a:latin typeface="Calibri" panose="020F0502020204030204" pitchFamily="34" charset="0"/>
              </a:rPr>
              <a:t>a judge is silent on the ratio applied to PTC, </a:t>
            </a:r>
            <a:r>
              <a:rPr lang="en-CA" dirty="0" smtClean="0">
                <a:latin typeface="Calibri" panose="020F0502020204030204" pitchFamily="34" charset="0"/>
              </a:rPr>
              <a:t>it is presumed </a:t>
            </a:r>
            <a:r>
              <a:rPr lang="en-CA" dirty="0">
                <a:latin typeface="Calibri" panose="020F0502020204030204" pitchFamily="34" charset="0"/>
              </a:rPr>
              <a:t>to be 1:1 </a:t>
            </a:r>
            <a:r>
              <a:rPr lang="en-CA" dirty="0" smtClean="0">
                <a:latin typeface="Calibri" panose="020F0502020204030204" pitchFamily="34" charset="0"/>
              </a:rPr>
              <a:t>time: </a:t>
            </a:r>
            <a:r>
              <a:rPr lang="en-CA" i="1" dirty="0">
                <a:latin typeface="Calibri" panose="020F0502020204030204" pitchFamily="34" charset="0"/>
              </a:rPr>
              <a:t>Brown and Livermore v. MPSEP</a:t>
            </a:r>
            <a:r>
              <a:rPr lang="en-CA" dirty="0">
                <a:latin typeface="Calibri" panose="020F0502020204030204" pitchFamily="34" charset="0"/>
              </a:rPr>
              <a:t> [2007] I.A.D.D. No. 2411, No. </a:t>
            </a:r>
            <a:r>
              <a:rPr lang="en-CA" dirty="0" smtClean="0">
                <a:latin typeface="Calibri" panose="020F0502020204030204" pitchFamily="34" charset="0"/>
              </a:rPr>
              <a:t>TA2-25093</a:t>
            </a:r>
          </a:p>
          <a:p>
            <a:pPr marL="109728" indent="0">
              <a:buNone/>
            </a:pPr>
            <a:endParaRPr lang="en-CA" sz="1500" dirty="0">
              <a:latin typeface="Calibri" panose="020F0502020204030204" pitchFamily="34" charset="0"/>
            </a:endParaRPr>
          </a:p>
          <a:p>
            <a:r>
              <a:rPr lang="en-CA" dirty="0" smtClean="0">
                <a:latin typeface="Calibri" panose="020F0502020204030204" pitchFamily="34" charset="0"/>
              </a:rPr>
              <a:t>Where </a:t>
            </a:r>
            <a:r>
              <a:rPr lang="en-CA" dirty="0">
                <a:latin typeface="Calibri" panose="020F0502020204030204" pitchFamily="34" charset="0"/>
              </a:rPr>
              <a:t>PTC is already over 6 months, ask the Judge to explicitly indicate on the record that this “dead time” is not forming part of the sentence</a:t>
            </a:r>
            <a:r>
              <a:rPr lang="en-CA" dirty="0" smtClean="0">
                <a:latin typeface="Calibri" panose="020F0502020204030204" pitchFamily="34" charset="0"/>
              </a:rPr>
              <a:t>.</a:t>
            </a:r>
          </a:p>
          <a:p>
            <a:endParaRPr lang="en-CA" dirty="0" smtClean="0">
              <a:latin typeface="Calibri" panose="020F0502020204030204" pitchFamily="34" charset="0"/>
            </a:endParaRPr>
          </a:p>
          <a:p>
            <a:r>
              <a:rPr lang="en-CA" dirty="0" smtClean="0">
                <a:latin typeface="Calibri" panose="020F0502020204030204" pitchFamily="34" charset="0"/>
              </a:rPr>
              <a:t>Where large global sentence is imposed for multiple convictions, as the Judge to divide it up into individual consecutive sentences of less than 6 months.</a:t>
            </a:r>
            <a:endParaRPr lang="en-CA" dirty="0">
              <a:latin typeface="Calibri" panose="020F0502020204030204" pitchFamily="34" charset="0"/>
            </a:endParaRPr>
          </a:p>
          <a:p>
            <a:endParaRPr lang="en-CA" dirty="0">
              <a:latin typeface="Calibri" panose="020F0502020204030204" pitchFamily="34" charset="0"/>
            </a:endParaRPr>
          </a:p>
        </p:txBody>
      </p:sp>
    </p:spTree>
    <p:extLst>
      <p:ext uri="{BB962C8B-B14F-4D97-AF65-F5344CB8AC3E}">
        <p14:creationId xmlns:p14="http://schemas.microsoft.com/office/powerpoint/2010/main" val="3987211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565920"/>
          </a:xfrm>
        </p:spPr>
        <p:txBody>
          <a:bodyPr>
            <a:normAutofit fontScale="90000"/>
          </a:bodyPr>
          <a:lstStyle/>
          <a:p>
            <a:r>
              <a:rPr lang="en-CA" dirty="0" smtClean="0"/>
              <a:t>Calculating sentences under IRPA (4):</a:t>
            </a:r>
            <a:r>
              <a:rPr lang="en-CA" b="1" dirty="0" smtClean="0"/>
              <a:t/>
            </a:r>
            <a:br>
              <a:rPr lang="en-CA" b="1" dirty="0" smtClean="0"/>
            </a:br>
            <a:endParaRPr lang="en-CA" b="1" dirty="0"/>
          </a:p>
        </p:txBody>
      </p:sp>
      <p:sp>
        <p:nvSpPr>
          <p:cNvPr id="3" name="Content Placeholder 2"/>
          <p:cNvSpPr>
            <a:spLocks noGrp="1"/>
          </p:cNvSpPr>
          <p:nvPr>
            <p:ph idx="1"/>
          </p:nvPr>
        </p:nvSpPr>
        <p:spPr>
          <a:xfrm>
            <a:off x="467544" y="1988840"/>
            <a:ext cx="8229600" cy="4608512"/>
          </a:xfrm>
        </p:spPr>
        <p:txBody>
          <a:bodyPr>
            <a:normAutofit/>
          </a:bodyPr>
          <a:lstStyle/>
          <a:p>
            <a:r>
              <a:rPr lang="en-CA" b="1" dirty="0" smtClean="0">
                <a:latin typeface="Calibri" panose="020F0502020204030204" pitchFamily="34" charset="0"/>
              </a:rPr>
              <a:t>Conditional sentences are treated like custodial sentences under the IRPA. </a:t>
            </a:r>
          </a:p>
          <a:p>
            <a:pPr marL="109728" indent="0">
              <a:buNone/>
            </a:pPr>
            <a:endParaRPr lang="en-CA" dirty="0" smtClean="0">
              <a:latin typeface="Calibri" panose="020F0502020204030204" pitchFamily="34" charset="0"/>
            </a:endParaRPr>
          </a:p>
          <a:p>
            <a:r>
              <a:rPr lang="en-CA" dirty="0" smtClean="0">
                <a:latin typeface="Calibri" panose="020F0502020204030204" pitchFamily="34" charset="0"/>
              </a:rPr>
              <a:t>A 7-month conditional sentence will render a permanent resident or a foreign national inadmissible for serious criminality: </a:t>
            </a:r>
            <a:r>
              <a:rPr lang="en-CA" b="1" i="1" dirty="0">
                <a:latin typeface="Calibri" panose="020F0502020204030204" pitchFamily="34" charset="0"/>
              </a:rPr>
              <a:t>Tran</a:t>
            </a:r>
            <a:r>
              <a:rPr lang="en-CA" dirty="0">
                <a:latin typeface="Calibri" panose="020F0502020204030204" pitchFamily="34" charset="0"/>
              </a:rPr>
              <a:t>, 2015 FCA 237 (SCC leave to appeal granted).</a:t>
            </a:r>
          </a:p>
          <a:p>
            <a:pPr marL="109728" indent="0">
              <a:buNone/>
            </a:pPr>
            <a:endParaRPr lang="en-CA" dirty="0">
              <a:latin typeface="Calibri" panose="020F0502020204030204" pitchFamily="34" charset="0"/>
            </a:endParaRPr>
          </a:p>
        </p:txBody>
      </p:sp>
    </p:spTree>
    <p:extLst>
      <p:ext uri="{BB962C8B-B14F-4D97-AF65-F5344CB8AC3E}">
        <p14:creationId xmlns:p14="http://schemas.microsoft.com/office/powerpoint/2010/main" val="7090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a:bodyPr>
          <a:lstStyle/>
          <a:p>
            <a:r>
              <a:rPr lang="en-CA" sz="3600" dirty="0" smtClean="0"/>
              <a:t>Organized crime under IRPA </a:t>
            </a:r>
            <a:r>
              <a:rPr lang="en-CA" sz="3600" dirty="0"/>
              <a:t>(</a:t>
            </a:r>
            <a:r>
              <a:rPr lang="en-CA" sz="3600" dirty="0" smtClean="0"/>
              <a:t>s.37): </a:t>
            </a:r>
            <a:r>
              <a:rPr lang="en-CA" b="1" dirty="0" smtClean="0"/>
              <a:t/>
            </a:r>
            <a:br>
              <a:rPr lang="en-CA" b="1" dirty="0" smtClean="0"/>
            </a:br>
            <a:endParaRPr lang="en-CA" b="1" dirty="0"/>
          </a:p>
        </p:txBody>
      </p:sp>
      <p:sp>
        <p:nvSpPr>
          <p:cNvPr id="3" name="Content Placeholder 2"/>
          <p:cNvSpPr>
            <a:spLocks noGrp="1"/>
          </p:cNvSpPr>
          <p:nvPr>
            <p:ph idx="1"/>
          </p:nvPr>
        </p:nvSpPr>
        <p:spPr>
          <a:xfrm>
            <a:off x="467544" y="1628800"/>
            <a:ext cx="8229600" cy="4680520"/>
          </a:xfrm>
        </p:spPr>
        <p:txBody>
          <a:bodyPr>
            <a:noAutofit/>
          </a:bodyPr>
          <a:lstStyle/>
          <a:p>
            <a:r>
              <a:rPr lang="en-CA" sz="2000" b="1" dirty="0" smtClean="0">
                <a:latin typeface="Calibri" panose="020F0502020204030204" pitchFamily="34" charset="0"/>
              </a:rPr>
              <a:t>Organized criminality </a:t>
            </a:r>
            <a:r>
              <a:rPr lang="en-CA" sz="2000" dirty="0" smtClean="0">
                <a:latin typeface="Calibri" panose="020F0502020204030204" pitchFamily="34" charset="0"/>
              </a:rPr>
              <a:t>in Canada refers to a </a:t>
            </a:r>
            <a:r>
              <a:rPr lang="en-CA" sz="2000" b="1" dirty="0" smtClean="0">
                <a:latin typeface="Calibri" panose="020F0502020204030204" pitchFamily="34" charset="0"/>
              </a:rPr>
              <a:t>permanent resident </a:t>
            </a:r>
            <a:r>
              <a:rPr lang="en-CA" sz="2000" dirty="0" smtClean="0">
                <a:latin typeface="Calibri" panose="020F0502020204030204" pitchFamily="34" charset="0"/>
              </a:rPr>
              <a:t>or a</a:t>
            </a:r>
            <a:r>
              <a:rPr lang="en-CA" sz="2000" b="1" dirty="0" smtClean="0">
                <a:latin typeface="Calibri" panose="020F0502020204030204" pitchFamily="34" charset="0"/>
              </a:rPr>
              <a:t> foreign national </a:t>
            </a:r>
            <a:r>
              <a:rPr lang="en-CA" sz="2000" dirty="0" smtClean="0">
                <a:latin typeface="Calibri" panose="020F0502020204030204" pitchFamily="34" charset="0"/>
              </a:rPr>
              <a:t>who</a:t>
            </a:r>
          </a:p>
          <a:p>
            <a:pPr marL="109728" indent="0">
              <a:buNone/>
            </a:pPr>
            <a:endParaRPr lang="en-CA" sz="1000" dirty="0" smtClean="0">
              <a:latin typeface="Calibri" panose="020F0502020204030204" pitchFamily="34" charset="0"/>
            </a:endParaRPr>
          </a:p>
          <a:p>
            <a:pPr marL="806450" indent="0">
              <a:buNone/>
            </a:pPr>
            <a:r>
              <a:rPr lang="en-CA" sz="2000" dirty="0" smtClean="0">
                <a:latin typeface="Calibri" panose="020F0502020204030204" pitchFamily="34" charset="0"/>
              </a:rPr>
              <a:t>(a) </a:t>
            </a:r>
            <a:r>
              <a:rPr lang="en-CA" sz="2000" b="1" dirty="0" smtClean="0">
                <a:latin typeface="Calibri" panose="020F0502020204030204" pitchFamily="34" charset="0"/>
              </a:rPr>
              <a:t>Is a member of an organization</a:t>
            </a:r>
            <a:r>
              <a:rPr lang="en-CA" sz="2000" dirty="0" smtClean="0">
                <a:latin typeface="Calibri" panose="020F0502020204030204" pitchFamily="34" charset="0"/>
              </a:rPr>
              <a:t> that is believed on reasonable grounds to be or to have been engaged in activity or </a:t>
            </a:r>
            <a:r>
              <a:rPr lang="en-CA" sz="2000" b="1" dirty="0" smtClean="0">
                <a:latin typeface="Calibri" panose="020F0502020204030204" pitchFamily="34" charset="0"/>
              </a:rPr>
              <a:t>who is him/herself engaging</a:t>
            </a:r>
            <a:r>
              <a:rPr lang="en-CA" sz="2000" dirty="0" smtClean="0">
                <a:latin typeface="Calibri" panose="020F0502020204030204" pitchFamily="34" charset="0"/>
              </a:rPr>
              <a:t> in activity </a:t>
            </a:r>
            <a:r>
              <a:rPr lang="en-CA" sz="2000" b="1" dirty="0" smtClean="0">
                <a:latin typeface="Calibri" panose="020F0502020204030204" pitchFamily="34" charset="0"/>
              </a:rPr>
              <a:t>that is part of a pattern of criminal activity</a:t>
            </a:r>
            <a:r>
              <a:rPr lang="en-CA" sz="2000" dirty="0" smtClean="0">
                <a:latin typeface="Calibri" panose="020F0502020204030204" pitchFamily="34" charset="0"/>
              </a:rPr>
              <a:t> planned and organized by a number of persons acting in concert in furtherance of the commission of an offence punishable under an Act of Parliament by way of indictment, inside or outside of Canada </a:t>
            </a:r>
            <a:r>
              <a:rPr lang="en-CA" sz="2000" b="1" dirty="0" smtClean="0">
                <a:latin typeface="Calibri" panose="020F0502020204030204" pitchFamily="34" charset="0"/>
              </a:rPr>
              <a:t>OR </a:t>
            </a:r>
            <a:r>
              <a:rPr lang="en-CA" sz="2000" dirty="0" smtClean="0">
                <a:latin typeface="Calibri" panose="020F0502020204030204" pitchFamily="34" charset="0"/>
              </a:rPr>
              <a:t>(b) in the context of transnational crime, has engaged in activities such as people smuggling, trafficking in persons or laundering of money or other proceeds of crime.</a:t>
            </a:r>
            <a:r>
              <a:rPr lang="en-CA" sz="2000" b="1" dirty="0">
                <a:latin typeface="Calibri" panose="020F0502020204030204" pitchFamily="34" charset="0"/>
              </a:rPr>
              <a:t> </a:t>
            </a:r>
            <a:endParaRPr lang="en-CA" sz="2000" b="1" dirty="0" smtClean="0">
              <a:latin typeface="Calibri" panose="020F0502020204030204" pitchFamily="34" charset="0"/>
            </a:endParaRPr>
          </a:p>
          <a:p>
            <a:endParaRPr lang="en-CA" sz="1000" b="1" dirty="0">
              <a:latin typeface="Calibri" panose="020F0502020204030204" pitchFamily="34" charset="0"/>
            </a:endParaRPr>
          </a:p>
          <a:p>
            <a:r>
              <a:rPr lang="en-CA" sz="2000" b="1" u="sng" dirty="0" smtClean="0">
                <a:latin typeface="Calibri" panose="020F0502020204030204" pitchFamily="34" charset="0"/>
              </a:rPr>
              <a:t>More than any other offence</a:t>
            </a:r>
            <a:r>
              <a:rPr lang="en-CA" sz="2000" dirty="0" smtClean="0">
                <a:latin typeface="Calibri" panose="020F0502020204030204" pitchFamily="34" charset="0"/>
              </a:rPr>
              <a:t>, you cannot plead a non-Canadian citizen to a charge of membership in a criminal organization or a conspiracy-based offence without obtaining legal advice from an immigration counsel.</a:t>
            </a:r>
            <a:endParaRPr lang="en-CA" sz="2000" dirty="0">
              <a:latin typeface="Calibri" panose="020F0502020204030204" pitchFamily="34" charset="0"/>
            </a:endParaRPr>
          </a:p>
          <a:p>
            <a:endParaRPr lang="en-CA" sz="2000" dirty="0">
              <a:latin typeface="Calibri" panose="020F0502020204030204" pitchFamily="34" charset="0"/>
            </a:endParaRPr>
          </a:p>
        </p:txBody>
      </p:sp>
    </p:spTree>
    <p:extLst>
      <p:ext uri="{BB962C8B-B14F-4D97-AF65-F5344CB8AC3E}">
        <p14:creationId xmlns:p14="http://schemas.microsoft.com/office/powerpoint/2010/main" val="2768790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2141984"/>
          </a:xfrm>
        </p:spPr>
        <p:txBody>
          <a:bodyPr>
            <a:normAutofit/>
          </a:bodyPr>
          <a:lstStyle/>
          <a:p>
            <a:r>
              <a:rPr lang="en-CA" dirty="0" smtClean="0"/>
              <a:t>Requirements of a voluntary plea</a:t>
            </a:r>
            <a:endParaRPr lang="en-CA" dirty="0"/>
          </a:p>
        </p:txBody>
      </p:sp>
      <p:sp>
        <p:nvSpPr>
          <p:cNvPr id="3" name="Content Placeholder 2"/>
          <p:cNvSpPr>
            <a:spLocks noGrp="1"/>
          </p:cNvSpPr>
          <p:nvPr>
            <p:ph idx="1"/>
          </p:nvPr>
        </p:nvSpPr>
        <p:spPr>
          <a:xfrm>
            <a:off x="467544" y="2780928"/>
            <a:ext cx="8229600" cy="3672408"/>
          </a:xfrm>
        </p:spPr>
        <p:txBody>
          <a:bodyPr>
            <a:normAutofit fontScale="77500" lnSpcReduction="20000"/>
          </a:bodyPr>
          <a:lstStyle/>
          <a:p>
            <a:r>
              <a:rPr lang="en-CA" sz="3000" dirty="0" smtClean="0">
                <a:latin typeface="Calibri" panose="020F0502020204030204" pitchFamily="34" charset="0"/>
              </a:rPr>
              <a:t>Section 606(1.1) of the </a:t>
            </a:r>
            <a:r>
              <a:rPr lang="en-CA" sz="3000" i="1" dirty="0" smtClean="0">
                <a:latin typeface="Calibri" panose="020F0502020204030204" pitchFamily="34" charset="0"/>
              </a:rPr>
              <a:t>Code </a:t>
            </a:r>
            <a:r>
              <a:rPr lang="en-CA" sz="3000" dirty="0" smtClean="0">
                <a:latin typeface="Calibri" panose="020F0502020204030204" pitchFamily="34" charset="0"/>
              </a:rPr>
              <a:t>requires a court to accept a guilty plea only if “it is satisfied that the accused […] (b)(ii) understands the nature and </a:t>
            </a:r>
            <a:r>
              <a:rPr lang="en-CA" sz="3000" b="1" dirty="0" smtClean="0">
                <a:latin typeface="Calibri" panose="020F0502020204030204" pitchFamily="34" charset="0"/>
              </a:rPr>
              <a:t>consequences</a:t>
            </a:r>
            <a:r>
              <a:rPr lang="en-CA" sz="3000" dirty="0" smtClean="0">
                <a:latin typeface="Calibri" panose="020F0502020204030204" pitchFamily="34" charset="0"/>
              </a:rPr>
              <a:t> of the plea”.</a:t>
            </a:r>
          </a:p>
          <a:p>
            <a:endParaRPr lang="en-CA" sz="3000" dirty="0" smtClean="0">
              <a:latin typeface="Calibri" panose="020F0502020204030204" pitchFamily="34" charset="0"/>
            </a:endParaRPr>
          </a:p>
          <a:p>
            <a:r>
              <a:rPr lang="en-CA" sz="3000" b="1" dirty="0">
                <a:latin typeface="Calibri" panose="020F0502020204030204" pitchFamily="34" charset="0"/>
              </a:rPr>
              <a:t> </a:t>
            </a:r>
            <a:r>
              <a:rPr lang="en-CA" sz="3000" b="1" i="1" dirty="0">
                <a:latin typeface="Calibri" panose="020F0502020204030204" pitchFamily="34" charset="0"/>
              </a:rPr>
              <a:t>R. v. T.(R.) </a:t>
            </a:r>
            <a:r>
              <a:rPr lang="en-CA" sz="3000" dirty="0">
                <a:latin typeface="Calibri" panose="020F0502020204030204" pitchFamily="34" charset="0"/>
              </a:rPr>
              <a:t>(1992),</a:t>
            </a:r>
            <a:r>
              <a:rPr lang="en-CA" sz="3000" i="1" dirty="0">
                <a:latin typeface="Calibri" panose="020F0502020204030204" pitchFamily="34" charset="0"/>
              </a:rPr>
              <a:t> </a:t>
            </a:r>
            <a:r>
              <a:rPr lang="en-CA" sz="3000" dirty="0" smtClean="0">
                <a:latin typeface="Calibri" panose="020F0502020204030204" pitchFamily="34" charset="0"/>
              </a:rPr>
              <a:t>10 O.R. (</a:t>
            </a:r>
            <a:r>
              <a:rPr lang="en-CA" sz="3000" dirty="0">
                <a:latin typeface="Calibri" panose="020F0502020204030204" pitchFamily="34" charset="0"/>
              </a:rPr>
              <a:t>3d) 514 (C.A</a:t>
            </a:r>
            <a:r>
              <a:rPr lang="en-CA" sz="3000" dirty="0" smtClean="0">
                <a:latin typeface="Calibri" panose="020F0502020204030204" pitchFamily="34" charset="0"/>
              </a:rPr>
              <a:t>.): </a:t>
            </a:r>
            <a:r>
              <a:rPr lang="en-CA" sz="3000" dirty="0">
                <a:latin typeface="Calibri" panose="020F0502020204030204" pitchFamily="34" charset="0"/>
              </a:rPr>
              <a:t> “The plea must also be informed, that is the accused must be aware of the nature of the allegations made against him, the effect of his plea, and the </a:t>
            </a:r>
            <a:r>
              <a:rPr lang="en-CA" sz="3000" b="1" dirty="0">
                <a:latin typeface="Calibri" panose="020F0502020204030204" pitchFamily="34" charset="0"/>
              </a:rPr>
              <a:t>consequences of his </a:t>
            </a:r>
            <a:r>
              <a:rPr lang="en-CA" sz="3000" b="1" dirty="0" smtClean="0">
                <a:latin typeface="Calibri" panose="020F0502020204030204" pitchFamily="34" charset="0"/>
              </a:rPr>
              <a:t>plea</a:t>
            </a:r>
            <a:r>
              <a:rPr lang="en-CA" sz="3000" dirty="0" smtClean="0">
                <a:latin typeface="Calibri" panose="020F0502020204030204" pitchFamily="34" charset="0"/>
              </a:rPr>
              <a:t>. […] By </a:t>
            </a:r>
            <a:r>
              <a:rPr lang="en-CA" sz="3000" dirty="0">
                <a:latin typeface="Calibri" panose="020F0502020204030204" pitchFamily="34" charset="0"/>
              </a:rPr>
              <a:t>an understanding of the consequences of his pleas, I mean the realization that convictions would flow from his pleas, </a:t>
            </a:r>
            <a:r>
              <a:rPr lang="en-CA" sz="3000" b="1" dirty="0">
                <a:latin typeface="Calibri" panose="020F0502020204030204" pitchFamily="34" charset="0"/>
              </a:rPr>
              <a:t>as well as an appreciation of the nature of the potential penalty he faced</a:t>
            </a:r>
            <a:r>
              <a:rPr lang="en-CA" sz="3000" dirty="0">
                <a:latin typeface="Calibri" panose="020F0502020204030204" pitchFamily="34" charset="0"/>
              </a:rPr>
              <a:t>.” </a:t>
            </a:r>
          </a:p>
          <a:p>
            <a:endParaRPr lang="en-CA" dirty="0" smtClean="0">
              <a:latin typeface="Calibri" panose="020F0502020204030204" pitchFamily="34" charset="0"/>
            </a:endParaRPr>
          </a:p>
          <a:p>
            <a:pPr marL="109728" indent="0">
              <a:buNone/>
            </a:pPr>
            <a:endParaRPr lang="en-CA" dirty="0">
              <a:latin typeface="Calibri" panose="020F0502020204030204" pitchFamily="34" charset="0"/>
            </a:endParaRPr>
          </a:p>
        </p:txBody>
      </p:sp>
    </p:spTree>
    <p:extLst>
      <p:ext uri="{BB962C8B-B14F-4D97-AF65-F5344CB8AC3E}">
        <p14:creationId xmlns:p14="http://schemas.microsoft.com/office/powerpoint/2010/main" val="18921258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565920"/>
          </a:xfrm>
        </p:spPr>
        <p:txBody>
          <a:bodyPr>
            <a:normAutofit/>
          </a:bodyPr>
          <a:lstStyle/>
          <a:p>
            <a:r>
              <a:rPr lang="en-CA" sz="3600" dirty="0" smtClean="0"/>
              <a:t>Consequences of criminality finding:</a:t>
            </a:r>
            <a:r>
              <a:rPr lang="en-CA" b="1" dirty="0" smtClean="0"/>
              <a:t/>
            </a:r>
            <a:br>
              <a:rPr lang="en-CA" b="1" dirty="0" smtClean="0"/>
            </a:br>
            <a:endParaRPr lang="en-CA" b="1" dirty="0"/>
          </a:p>
        </p:txBody>
      </p:sp>
      <p:sp>
        <p:nvSpPr>
          <p:cNvPr id="3" name="Content Placeholder 2"/>
          <p:cNvSpPr>
            <a:spLocks noGrp="1"/>
          </p:cNvSpPr>
          <p:nvPr>
            <p:ph idx="1"/>
          </p:nvPr>
        </p:nvSpPr>
        <p:spPr>
          <a:xfrm>
            <a:off x="467544" y="1772816"/>
            <a:ext cx="8229600" cy="4680520"/>
          </a:xfrm>
        </p:spPr>
        <p:txBody>
          <a:bodyPr>
            <a:noAutofit/>
          </a:bodyPr>
          <a:lstStyle/>
          <a:p>
            <a:r>
              <a:rPr lang="en-CA" sz="2000" b="1" dirty="0" smtClean="0">
                <a:latin typeface="Calibri" panose="020F0502020204030204" pitchFamily="34" charset="0"/>
              </a:rPr>
              <a:t>Foreign national:</a:t>
            </a:r>
          </a:p>
          <a:p>
            <a:pPr lvl="1">
              <a:buFont typeface="Arial" panose="020B0604020202020204" pitchFamily="34" charset="0"/>
              <a:buChar char="•"/>
            </a:pPr>
            <a:r>
              <a:rPr lang="en-CA" sz="1800" b="1" dirty="0" smtClean="0">
                <a:latin typeface="Calibri" panose="020F0502020204030204" pitchFamily="34" charset="0"/>
              </a:rPr>
              <a:t>Crim.</a:t>
            </a:r>
            <a:r>
              <a:rPr lang="en-CA" sz="1800" b="1" i="1" dirty="0" smtClean="0">
                <a:latin typeface="Calibri" panose="020F0502020204030204" pitchFamily="34" charset="0"/>
              </a:rPr>
              <a:t> Simpliciter: </a:t>
            </a:r>
            <a:r>
              <a:rPr lang="en-CA" sz="1800" dirty="0" smtClean="0">
                <a:latin typeface="Calibri" panose="020F0502020204030204" pitchFamily="34" charset="0"/>
              </a:rPr>
              <a:t>Deportable with </a:t>
            </a:r>
            <a:r>
              <a:rPr lang="en-CA" sz="1800" b="1" dirty="0" smtClean="0">
                <a:latin typeface="Calibri" panose="020F0502020204030204" pitchFamily="34" charset="0"/>
              </a:rPr>
              <a:t>no right </a:t>
            </a:r>
            <a:r>
              <a:rPr lang="en-CA" sz="1800" dirty="0" smtClean="0">
                <a:latin typeface="Calibri" panose="020F0502020204030204" pitchFamily="34" charset="0"/>
              </a:rPr>
              <a:t>of appeal (H&amp;C/TRP eligible: YES)</a:t>
            </a:r>
            <a:endParaRPr lang="en-CA" sz="1800" i="1" dirty="0" smtClean="0">
              <a:latin typeface="Calibri" panose="020F0502020204030204" pitchFamily="34" charset="0"/>
            </a:endParaRPr>
          </a:p>
          <a:p>
            <a:pPr lvl="1">
              <a:buFont typeface="Arial" panose="020B0604020202020204" pitchFamily="34" charset="0"/>
              <a:buChar char="•"/>
            </a:pPr>
            <a:r>
              <a:rPr lang="en-CA" sz="1800" b="1" dirty="0" smtClean="0">
                <a:latin typeface="Calibri" panose="020F0502020204030204" pitchFamily="34" charset="0"/>
              </a:rPr>
              <a:t>Serious </a:t>
            </a:r>
            <a:r>
              <a:rPr lang="en-CA" sz="1800" b="1" dirty="0" err="1" smtClean="0">
                <a:latin typeface="Calibri" panose="020F0502020204030204" pitchFamily="34" charset="0"/>
              </a:rPr>
              <a:t>Crim</a:t>
            </a:r>
            <a:r>
              <a:rPr lang="en-CA" sz="1800" b="1" dirty="0" smtClean="0">
                <a:latin typeface="Calibri" panose="020F0502020204030204" pitchFamily="34" charset="0"/>
              </a:rPr>
              <a:t>: </a:t>
            </a:r>
            <a:r>
              <a:rPr lang="en-CA" sz="1800" dirty="0" smtClean="0">
                <a:latin typeface="Calibri" panose="020F0502020204030204" pitchFamily="34" charset="0"/>
              </a:rPr>
              <a:t>Deportable with </a:t>
            </a:r>
            <a:r>
              <a:rPr lang="en-CA" sz="1800" b="1" dirty="0" smtClean="0">
                <a:latin typeface="Calibri" panose="020F0502020204030204" pitchFamily="34" charset="0"/>
              </a:rPr>
              <a:t>no right </a:t>
            </a:r>
            <a:r>
              <a:rPr lang="en-CA" sz="1800" dirty="0" smtClean="0">
                <a:latin typeface="Calibri" panose="020F0502020204030204" pitchFamily="34" charset="0"/>
              </a:rPr>
              <a:t>of appeal </a:t>
            </a:r>
            <a:r>
              <a:rPr lang="en-CA" sz="1800" dirty="0">
                <a:latin typeface="Calibri" panose="020F0502020204030204" pitchFamily="34" charset="0"/>
              </a:rPr>
              <a:t>(H&amp;C/TRP eligible: YES)</a:t>
            </a:r>
            <a:endParaRPr lang="en-CA" sz="1800" dirty="0" smtClean="0">
              <a:latin typeface="Calibri" panose="020F0502020204030204" pitchFamily="34" charset="0"/>
            </a:endParaRPr>
          </a:p>
          <a:p>
            <a:pPr lvl="1">
              <a:buFont typeface="Arial" panose="020B0604020202020204" pitchFamily="34" charset="0"/>
              <a:buChar char="•"/>
            </a:pPr>
            <a:r>
              <a:rPr lang="en-CA" sz="1800" b="1" dirty="0" smtClean="0">
                <a:latin typeface="Calibri" panose="020F0502020204030204" pitchFamily="34" charset="0"/>
              </a:rPr>
              <a:t>Organized </a:t>
            </a:r>
            <a:r>
              <a:rPr lang="en-CA" sz="1800" b="1" dirty="0" err="1" smtClean="0">
                <a:latin typeface="Calibri" panose="020F0502020204030204" pitchFamily="34" charset="0"/>
              </a:rPr>
              <a:t>Crim</a:t>
            </a:r>
            <a:r>
              <a:rPr lang="en-CA" sz="1800" b="1" dirty="0" smtClean="0">
                <a:latin typeface="Calibri" panose="020F0502020204030204" pitchFamily="34" charset="0"/>
              </a:rPr>
              <a:t>: </a:t>
            </a:r>
            <a:r>
              <a:rPr lang="en-CA" sz="1800" dirty="0">
                <a:latin typeface="Calibri" panose="020F0502020204030204" pitchFamily="34" charset="0"/>
              </a:rPr>
              <a:t>Deportable with </a:t>
            </a:r>
            <a:r>
              <a:rPr lang="en-CA" sz="1800" b="1" dirty="0">
                <a:latin typeface="Calibri" panose="020F0502020204030204" pitchFamily="34" charset="0"/>
              </a:rPr>
              <a:t>no right </a:t>
            </a:r>
            <a:r>
              <a:rPr lang="en-CA" sz="1800" dirty="0">
                <a:latin typeface="Calibri" panose="020F0502020204030204" pitchFamily="34" charset="0"/>
              </a:rPr>
              <a:t>of </a:t>
            </a:r>
            <a:r>
              <a:rPr lang="en-CA" sz="1800" dirty="0" smtClean="0">
                <a:latin typeface="Calibri" panose="020F0502020204030204" pitchFamily="34" charset="0"/>
              </a:rPr>
              <a:t>appeal </a:t>
            </a:r>
            <a:r>
              <a:rPr lang="en-CA" sz="1800" dirty="0">
                <a:latin typeface="Calibri" panose="020F0502020204030204" pitchFamily="34" charset="0"/>
              </a:rPr>
              <a:t>(H&amp;C/TRP eligible: </a:t>
            </a:r>
            <a:r>
              <a:rPr lang="en-CA" sz="1800" dirty="0" smtClean="0">
                <a:latin typeface="Calibri" panose="020F0502020204030204" pitchFamily="34" charset="0"/>
              </a:rPr>
              <a:t>NO)</a:t>
            </a:r>
            <a:endParaRPr lang="en-CA" sz="2000" b="1" dirty="0" smtClean="0">
              <a:latin typeface="Calibri" panose="020F0502020204030204" pitchFamily="34" charset="0"/>
            </a:endParaRPr>
          </a:p>
          <a:p>
            <a:endParaRPr lang="en-CA" sz="2000" b="1" dirty="0" smtClean="0">
              <a:latin typeface="Calibri" panose="020F0502020204030204" pitchFamily="34" charset="0"/>
            </a:endParaRPr>
          </a:p>
          <a:p>
            <a:r>
              <a:rPr lang="en-CA" sz="2000" b="1" dirty="0" smtClean="0">
                <a:latin typeface="Calibri" panose="020F0502020204030204" pitchFamily="34" charset="0"/>
              </a:rPr>
              <a:t>Permanent Resident or Protected Person (non-Canadian Citizen):</a:t>
            </a:r>
          </a:p>
          <a:p>
            <a:pPr lvl="1">
              <a:buFont typeface="Arial" panose="020B0604020202020204" pitchFamily="34" charset="0"/>
              <a:buChar char="•"/>
            </a:pPr>
            <a:r>
              <a:rPr lang="en-CA" sz="1800" b="1" dirty="0">
                <a:latin typeface="Calibri" panose="020F0502020204030204" pitchFamily="34" charset="0"/>
              </a:rPr>
              <a:t>Criminality</a:t>
            </a:r>
            <a:r>
              <a:rPr lang="en-CA" sz="1800" b="1" i="1" dirty="0">
                <a:latin typeface="Calibri" panose="020F0502020204030204" pitchFamily="34" charset="0"/>
              </a:rPr>
              <a:t> Simpliciter: </a:t>
            </a:r>
            <a:r>
              <a:rPr lang="en-CA" sz="1800" dirty="0" smtClean="0">
                <a:latin typeface="Calibri" panose="020F0502020204030204" pitchFamily="34" charset="0"/>
              </a:rPr>
              <a:t>No consequences </a:t>
            </a:r>
            <a:endParaRPr lang="en-CA" sz="1800" i="1" dirty="0">
              <a:latin typeface="Calibri" panose="020F0502020204030204" pitchFamily="34" charset="0"/>
            </a:endParaRPr>
          </a:p>
          <a:p>
            <a:pPr lvl="1">
              <a:buFont typeface="Arial" panose="020B0604020202020204" pitchFamily="34" charset="0"/>
              <a:buChar char="•"/>
            </a:pPr>
            <a:r>
              <a:rPr lang="en-CA" sz="1800" b="1" dirty="0">
                <a:latin typeface="Calibri" panose="020F0502020204030204" pitchFamily="34" charset="0"/>
              </a:rPr>
              <a:t>Serious </a:t>
            </a:r>
            <a:r>
              <a:rPr lang="en-CA" sz="1800" b="1" dirty="0" err="1" smtClean="0">
                <a:latin typeface="Calibri" panose="020F0502020204030204" pitchFamily="34" charset="0"/>
              </a:rPr>
              <a:t>Crim</a:t>
            </a:r>
            <a:r>
              <a:rPr lang="en-CA" sz="1800" b="1" dirty="0" smtClean="0">
                <a:latin typeface="Calibri" panose="020F0502020204030204" pitchFamily="34" charset="0"/>
              </a:rPr>
              <a:t>: </a:t>
            </a:r>
            <a:r>
              <a:rPr lang="en-CA" sz="1800" dirty="0">
                <a:latin typeface="Calibri" panose="020F0502020204030204" pitchFamily="34" charset="0"/>
              </a:rPr>
              <a:t>Deportable </a:t>
            </a:r>
            <a:r>
              <a:rPr lang="en-CA" sz="1800" b="1" dirty="0">
                <a:latin typeface="Calibri" panose="020F0502020204030204" pitchFamily="34" charset="0"/>
              </a:rPr>
              <a:t>with </a:t>
            </a:r>
            <a:r>
              <a:rPr lang="en-CA" sz="1800" b="1" dirty="0" smtClean="0">
                <a:latin typeface="Calibri" panose="020F0502020204030204" pitchFamily="34" charset="0"/>
              </a:rPr>
              <a:t>right </a:t>
            </a:r>
            <a:r>
              <a:rPr lang="en-CA" sz="1800" dirty="0">
                <a:latin typeface="Calibri" panose="020F0502020204030204" pitchFamily="34" charset="0"/>
              </a:rPr>
              <a:t>of appeal </a:t>
            </a:r>
            <a:r>
              <a:rPr lang="en-CA" sz="1800" dirty="0" smtClean="0">
                <a:latin typeface="Calibri" panose="020F0502020204030204" pitchFamily="34" charset="0"/>
              </a:rPr>
              <a:t>if the sentence</a:t>
            </a:r>
            <a:r>
              <a:rPr lang="en-CA" sz="1800" dirty="0">
                <a:latin typeface="Calibri" panose="020F0502020204030204" pitchFamily="34" charset="0"/>
              </a:rPr>
              <a:t>, including conditional sentence, is less than six months (H&amp;C/TRP eligible: </a:t>
            </a:r>
            <a:r>
              <a:rPr lang="en-CA" sz="1800" dirty="0" smtClean="0">
                <a:latin typeface="Calibri" panose="020F0502020204030204" pitchFamily="34" charset="0"/>
              </a:rPr>
              <a:t>YES)</a:t>
            </a:r>
            <a:endParaRPr lang="en-CA" sz="1800" dirty="0">
              <a:latin typeface="Calibri" panose="020F0502020204030204" pitchFamily="34" charset="0"/>
            </a:endParaRPr>
          </a:p>
          <a:p>
            <a:pPr lvl="1">
              <a:buFont typeface="Arial" panose="020B0604020202020204" pitchFamily="34" charset="0"/>
              <a:buChar char="•"/>
            </a:pPr>
            <a:r>
              <a:rPr lang="en-CA" sz="1800" b="1" dirty="0">
                <a:latin typeface="Calibri" panose="020F0502020204030204" pitchFamily="34" charset="0"/>
              </a:rPr>
              <a:t>Organized </a:t>
            </a:r>
            <a:r>
              <a:rPr lang="en-CA" sz="1800" b="1" dirty="0" err="1" smtClean="0">
                <a:latin typeface="Calibri" panose="020F0502020204030204" pitchFamily="34" charset="0"/>
              </a:rPr>
              <a:t>Crim</a:t>
            </a:r>
            <a:r>
              <a:rPr lang="en-CA" sz="1800" b="1" dirty="0" smtClean="0">
                <a:latin typeface="Calibri" panose="020F0502020204030204" pitchFamily="34" charset="0"/>
              </a:rPr>
              <a:t>: </a:t>
            </a:r>
            <a:r>
              <a:rPr lang="en-CA" sz="1800" dirty="0">
                <a:latin typeface="Calibri" panose="020F0502020204030204" pitchFamily="34" charset="0"/>
              </a:rPr>
              <a:t>Deportable with </a:t>
            </a:r>
            <a:r>
              <a:rPr lang="en-CA" sz="1800" b="1" dirty="0">
                <a:latin typeface="Calibri" panose="020F0502020204030204" pitchFamily="34" charset="0"/>
              </a:rPr>
              <a:t>no right </a:t>
            </a:r>
            <a:r>
              <a:rPr lang="en-CA" sz="1800" dirty="0">
                <a:latin typeface="Calibri" panose="020F0502020204030204" pitchFamily="34" charset="0"/>
              </a:rPr>
              <a:t>of </a:t>
            </a:r>
            <a:r>
              <a:rPr lang="en-CA" sz="1800" dirty="0" smtClean="0">
                <a:latin typeface="Calibri" panose="020F0502020204030204" pitchFamily="34" charset="0"/>
              </a:rPr>
              <a:t>appeal </a:t>
            </a:r>
            <a:r>
              <a:rPr lang="en-CA" sz="1800" dirty="0">
                <a:latin typeface="Calibri" panose="020F0502020204030204" pitchFamily="34" charset="0"/>
              </a:rPr>
              <a:t>(H&amp;C/TRP eligible: NO</a:t>
            </a:r>
            <a:r>
              <a:rPr lang="en-CA" sz="1800" dirty="0" smtClean="0">
                <a:latin typeface="Calibri" panose="020F0502020204030204" pitchFamily="34" charset="0"/>
              </a:rPr>
              <a:t>)</a:t>
            </a:r>
            <a:endParaRPr lang="en-CA" sz="1800" dirty="0">
              <a:latin typeface="Calibri" panose="020F0502020204030204" pitchFamily="34" charset="0"/>
            </a:endParaRPr>
          </a:p>
          <a:p>
            <a:pPr marL="411480" lvl="1" indent="0">
              <a:buNone/>
            </a:pPr>
            <a:endParaRPr lang="en-CA" sz="1800" b="1" dirty="0" smtClean="0">
              <a:latin typeface="Calibri" panose="020F0502020204030204" pitchFamily="34" charset="0"/>
            </a:endParaRPr>
          </a:p>
          <a:p>
            <a:pPr marL="411480" lvl="1" indent="0">
              <a:buNone/>
            </a:pPr>
            <a:r>
              <a:rPr lang="en-CA" sz="1800" b="1" dirty="0" smtClean="0">
                <a:latin typeface="Calibri" panose="020F0502020204030204" pitchFamily="34" charset="0"/>
              </a:rPr>
              <a:t>Humanitarian and Compassionate (H&amp;C)/Temporary Resident Permit (TRP) request: </a:t>
            </a:r>
            <a:r>
              <a:rPr lang="en-CA" sz="1800" dirty="0" smtClean="0">
                <a:latin typeface="Calibri" panose="020F0502020204030204" pitchFamily="34" charset="0"/>
              </a:rPr>
              <a:t>Discretionary paper-based pleas to the Minister to stay in Canada on humanitarian and compassionate grounds; the request does not stop deportation unless it is granted and processing routinely does not place before deportation.</a:t>
            </a:r>
            <a:endParaRPr lang="en-CA" sz="1800" b="1" dirty="0">
              <a:latin typeface="Calibri" panose="020F0502020204030204" pitchFamily="34" charset="0"/>
            </a:endParaRPr>
          </a:p>
        </p:txBody>
      </p:sp>
    </p:spTree>
    <p:extLst>
      <p:ext uri="{BB962C8B-B14F-4D97-AF65-F5344CB8AC3E}">
        <p14:creationId xmlns:p14="http://schemas.microsoft.com/office/powerpoint/2010/main" val="207727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568952" cy="1565920"/>
          </a:xfrm>
        </p:spPr>
        <p:txBody>
          <a:bodyPr>
            <a:normAutofit/>
          </a:bodyPr>
          <a:lstStyle/>
          <a:p>
            <a:r>
              <a:rPr lang="en-CA" sz="3600" dirty="0" smtClean="0"/>
              <a:t>Right of appeal from deportation (IAD):</a:t>
            </a:r>
            <a:r>
              <a:rPr lang="en-CA" b="1" dirty="0" smtClean="0"/>
              <a:t/>
            </a:r>
            <a:br>
              <a:rPr lang="en-CA" b="1" dirty="0" smtClean="0"/>
            </a:br>
            <a:endParaRPr lang="en-CA" b="1" dirty="0"/>
          </a:p>
        </p:txBody>
      </p:sp>
      <p:sp>
        <p:nvSpPr>
          <p:cNvPr id="3" name="Content Placeholder 2"/>
          <p:cNvSpPr>
            <a:spLocks noGrp="1"/>
          </p:cNvSpPr>
          <p:nvPr>
            <p:ph idx="1"/>
          </p:nvPr>
        </p:nvSpPr>
        <p:spPr>
          <a:xfrm>
            <a:off x="539552" y="1844824"/>
            <a:ext cx="8229600" cy="4176464"/>
          </a:xfrm>
        </p:spPr>
        <p:txBody>
          <a:bodyPr>
            <a:noAutofit/>
          </a:bodyPr>
          <a:lstStyle/>
          <a:p>
            <a:r>
              <a:rPr lang="en-CA" sz="2000" b="1" dirty="0" smtClean="0">
                <a:latin typeface="Calibri" panose="020F0502020204030204" pitchFamily="34" charset="0"/>
              </a:rPr>
              <a:t>Right of appeal to the Immigration Appeal Division (“IAD”):</a:t>
            </a:r>
          </a:p>
          <a:p>
            <a:pPr lvl="1">
              <a:spcAft>
                <a:spcPts val="800"/>
              </a:spcAft>
              <a:buFont typeface="Arial"/>
              <a:buChar char="•"/>
            </a:pPr>
            <a:r>
              <a:rPr lang="en-CA" sz="1800" b="1" u="sng" dirty="0" smtClean="0">
                <a:latin typeface="Calibri" panose="020F0502020204030204" pitchFamily="34" charset="0"/>
              </a:rPr>
              <a:t>Permanent Residents</a:t>
            </a:r>
            <a:r>
              <a:rPr lang="en-CA" sz="1800" dirty="0" smtClean="0">
                <a:latin typeface="Calibri" panose="020F0502020204030204" pitchFamily="34" charset="0"/>
              </a:rPr>
              <a:t> and </a:t>
            </a:r>
            <a:r>
              <a:rPr lang="en-CA" sz="1800" b="1" u="sng" dirty="0" smtClean="0">
                <a:latin typeface="Calibri" panose="020F0502020204030204" pitchFamily="34" charset="0"/>
              </a:rPr>
              <a:t>Protected Persons</a:t>
            </a:r>
            <a:r>
              <a:rPr lang="en-CA" sz="1800" i="1" dirty="0" smtClean="0">
                <a:latin typeface="Calibri" panose="020F0502020204030204" pitchFamily="34" charset="0"/>
              </a:rPr>
              <a:t> </a:t>
            </a:r>
            <a:r>
              <a:rPr lang="en-CA" sz="1800" dirty="0" smtClean="0">
                <a:latin typeface="Calibri" panose="020F0502020204030204" pitchFamily="34" charset="0"/>
              </a:rPr>
              <a:t>have a right to appeal a serious criminality finding to the IAD in what is known as a “Removal Order Appeal”.</a:t>
            </a:r>
          </a:p>
          <a:p>
            <a:pPr lvl="1">
              <a:spcAft>
                <a:spcPts val="800"/>
              </a:spcAft>
              <a:buFont typeface="Arial"/>
              <a:buChar char="•"/>
            </a:pPr>
            <a:r>
              <a:rPr lang="en-CA" sz="1800" dirty="0" smtClean="0">
                <a:latin typeface="Calibri" panose="020F0502020204030204" pitchFamily="34" charset="0"/>
              </a:rPr>
              <a:t>The IAD may make a decision to temporarily stop their deportation and put them on an “immigration stay” with conditions instead – the equivalent of immigration parole – if humanitarian and compassionate grounds warrant it. </a:t>
            </a:r>
          </a:p>
          <a:p>
            <a:pPr lvl="1">
              <a:spcAft>
                <a:spcPts val="800"/>
              </a:spcAft>
              <a:buFont typeface="Arial"/>
              <a:buChar char="•"/>
            </a:pPr>
            <a:r>
              <a:rPr lang="en-CA" sz="1800" dirty="0" smtClean="0">
                <a:latin typeface="Calibri" panose="020F0502020204030204" pitchFamily="34" charset="0"/>
              </a:rPr>
              <a:t>At the end of the stay period, based on their compliance with the conditions, the IAD will decide whether to quash the deportation order OR whether to extend the stay OR whether to dismiss the appeal and allow the permanent resident to be deported. </a:t>
            </a:r>
            <a:endParaRPr lang="en-CA" sz="2000" dirty="0" smtClean="0">
              <a:latin typeface="Calibri" panose="020F0502020204030204" pitchFamily="34" charset="0"/>
            </a:endParaRPr>
          </a:p>
          <a:p>
            <a:endParaRPr lang="en-CA" sz="2000" dirty="0" smtClean="0">
              <a:latin typeface="Calibri" panose="020F0502020204030204" pitchFamily="34" charset="0"/>
            </a:endParaRPr>
          </a:p>
          <a:p>
            <a:r>
              <a:rPr lang="en-CA" sz="2000" dirty="0" smtClean="0">
                <a:latin typeface="Calibri" panose="020F0502020204030204" pitchFamily="34" charset="0"/>
              </a:rPr>
              <a:t>There is </a:t>
            </a:r>
            <a:r>
              <a:rPr lang="en-CA" sz="2000" b="1" dirty="0" smtClean="0">
                <a:latin typeface="Calibri" panose="020F0502020204030204" pitchFamily="34" charset="0"/>
              </a:rPr>
              <a:t>no right of appeal for serious criminality </a:t>
            </a:r>
            <a:r>
              <a:rPr lang="en-CA" sz="2000" dirty="0" smtClean="0">
                <a:latin typeface="Calibri" panose="020F0502020204030204" pitchFamily="34" charset="0"/>
              </a:rPr>
              <a:t>that relates to a conviction for which a sentence of </a:t>
            </a:r>
            <a:r>
              <a:rPr lang="en-CA" sz="2000" b="1" u="sng" dirty="0" smtClean="0">
                <a:latin typeface="Calibri" panose="020F0502020204030204" pitchFamily="34" charset="0"/>
              </a:rPr>
              <a:t>6 months or more imprisonment </a:t>
            </a:r>
            <a:r>
              <a:rPr lang="en-CA" sz="2000" dirty="0" smtClean="0">
                <a:latin typeface="Calibri" panose="020F0502020204030204" pitchFamily="34" charset="0"/>
              </a:rPr>
              <a:t>(including a conditional sentence) has been imposed: s.64(2) of IRPA.</a:t>
            </a:r>
          </a:p>
          <a:p>
            <a:endParaRPr lang="en-CA" sz="2000" dirty="0">
              <a:latin typeface="Calibri" panose="020F0502020204030204" pitchFamily="34" charset="0"/>
            </a:endParaRPr>
          </a:p>
          <a:p>
            <a:pPr lvl="1">
              <a:buFont typeface="Arial" panose="020B0604020202020204" pitchFamily="34" charset="0"/>
              <a:buChar char="•"/>
            </a:pPr>
            <a:endParaRPr lang="en-CA" sz="1800" dirty="0">
              <a:latin typeface="Calibri" panose="020F0502020204030204" pitchFamily="34" charset="0"/>
            </a:endParaRPr>
          </a:p>
        </p:txBody>
      </p:sp>
    </p:spTree>
    <p:extLst>
      <p:ext uri="{BB962C8B-B14F-4D97-AF65-F5344CB8AC3E}">
        <p14:creationId xmlns:p14="http://schemas.microsoft.com/office/powerpoint/2010/main" val="3053125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a:bodyPr>
          <a:lstStyle/>
          <a:p>
            <a:r>
              <a:rPr lang="en-CA" sz="3600" dirty="0" smtClean="0"/>
              <a:t>Permanent residents on IAD stays:</a:t>
            </a:r>
            <a:r>
              <a:rPr lang="en-CA" b="1" dirty="0" smtClean="0"/>
              <a:t/>
            </a:r>
            <a:br>
              <a:rPr lang="en-CA" b="1" dirty="0" smtClean="0"/>
            </a:br>
            <a:endParaRPr lang="en-CA" b="1" dirty="0"/>
          </a:p>
        </p:txBody>
      </p:sp>
      <p:sp>
        <p:nvSpPr>
          <p:cNvPr id="3" name="Content Placeholder 2"/>
          <p:cNvSpPr>
            <a:spLocks noGrp="1"/>
          </p:cNvSpPr>
          <p:nvPr>
            <p:ph idx="1"/>
          </p:nvPr>
        </p:nvSpPr>
        <p:spPr>
          <a:xfrm>
            <a:off x="539552" y="1628800"/>
            <a:ext cx="8229600" cy="4176464"/>
          </a:xfrm>
        </p:spPr>
        <p:txBody>
          <a:bodyPr>
            <a:noAutofit/>
          </a:bodyPr>
          <a:lstStyle/>
          <a:p>
            <a:r>
              <a:rPr lang="en-CA" sz="2000" dirty="0" smtClean="0">
                <a:latin typeface="Calibri" panose="020F0502020204030204" pitchFamily="34" charset="0"/>
              </a:rPr>
              <a:t>Almost all IAD stays require the person not to accrue any further criminal convictions. If a permanent resident is convicted of </a:t>
            </a:r>
            <a:r>
              <a:rPr lang="en-CA" sz="2000" u="sng" dirty="0" smtClean="0">
                <a:latin typeface="Calibri" panose="020F0502020204030204" pitchFamily="34" charset="0"/>
              </a:rPr>
              <a:t>criminality </a:t>
            </a:r>
            <a:r>
              <a:rPr lang="en-CA" sz="2000" i="1" u="sng" dirty="0" smtClean="0">
                <a:latin typeface="Calibri" panose="020F0502020204030204" pitchFamily="34" charset="0"/>
              </a:rPr>
              <a:t>simpliciter </a:t>
            </a:r>
            <a:r>
              <a:rPr lang="en-CA" sz="2000" u="sng" dirty="0" smtClean="0">
                <a:latin typeface="Calibri" panose="020F0502020204030204" pitchFamily="34" charset="0"/>
              </a:rPr>
              <a:t>offence</a:t>
            </a:r>
            <a:r>
              <a:rPr lang="en-CA" sz="2000" dirty="0" smtClean="0">
                <a:latin typeface="Calibri" panose="020F0502020204030204" pitchFamily="34" charset="0"/>
              </a:rPr>
              <a:t>, the Minister can request that their IAD stay be cancelled or the IAD can refuse to quash their deportation order when the stay expires.</a:t>
            </a:r>
          </a:p>
          <a:p>
            <a:endParaRPr lang="en-CA" sz="1500" dirty="0">
              <a:latin typeface="Calibri" panose="020F0502020204030204" pitchFamily="34" charset="0"/>
            </a:endParaRPr>
          </a:p>
          <a:p>
            <a:r>
              <a:rPr lang="en-CA" sz="2000" dirty="0" smtClean="0">
                <a:latin typeface="Calibri" panose="020F0502020204030204" pitchFamily="34" charset="0"/>
              </a:rPr>
              <a:t>If an individual is granted an IAD stay but is then convicted of another </a:t>
            </a:r>
            <a:r>
              <a:rPr lang="en-CA" sz="2000" u="sng" dirty="0" smtClean="0">
                <a:latin typeface="Calibri" panose="020F0502020204030204" pitchFamily="34" charset="0"/>
              </a:rPr>
              <a:t>serious criminality offence</a:t>
            </a:r>
            <a:r>
              <a:rPr lang="en-CA" sz="2000" dirty="0" smtClean="0">
                <a:latin typeface="Calibri" panose="020F0502020204030204" pitchFamily="34" charset="0"/>
              </a:rPr>
              <a:t> before it expires, their appeal is immediately </a:t>
            </a:r>
            <a:r>
              <a:rPr lang="en-CA" sz="2000" b="1" dirty="0" smtClean="0">
                <a:latin typeface="Calibri" panose="020F0502020204030204" pitchFamily="34" charset="0"/>
              </a:rPr>
              <a:t>terminated by operation of law</a:t>
            </a:r>
            <a:r>
              <a:rPr lang="en-CA" sz="2000" dirty="0" smtClean="0">
                <a:latin typeface="Calibri" panose="020F0502020204030204" pitchFamily="34" charset="0"/>
              </a:rPr>
              <a:t> and they are deportable with </a:t>
            </a:r>
            <a:r>
              <a:rPr lang="en-CA" sz="2000" b="1" dirty="0" smtClean="0">
                <a:latin typeface="Calibri" panose="020F0502020204030204" pitchFamily="34" charset="0"/>
              </a:rPr>
              <a:t>no further right of appeal: </a:t>
            </a:r>
            <a:r>
              <a:rPr lang="en-CA" sz="2000" dirty="0" smtClean="0">
                <a:latin typeface="Calibri" panose="020F0502020204030204" pitchFamily="34" charset="0"/>
              </a:rPr>
              <a:t>s.68(4) of IRPA.</a:t>
            </a:r>
            <a:endParaRPr lang="en-CA" sz="2000" b="1" dirty="0" smtClean="0">
              <a:latin typeface="Calibri" panose="020F0502020204030204" pitchFamily="34" charset="0"/>
            </a:endParaRPr>
          </a:p>
          <a:p>
            <a:endParaRPr lang="en-CA" sz="1500" b="1" dirty="0">
              <a:latin typeface="Calibri" panose="020F0502020204030204" pitchFamily="34" charset="0"/>
            </a:endParaRPr>
          </a:p>
          <a:p>
            <a:r>
              <a:rPr lang="en-CA" sz="2000" dirty="0" smtClean="0">
                <a:latin typeface="Calibri" panose="020F0502020204030204" pitchFamily="34" charset="0"/>
              </a:rPr>
              <a:t>If a person is found to be inadmissible for organized criminality, their IAD stay is </a:t>
            </a:r>
            <a:r>
              <a:rPr lang="en-CA" sz="2000" b="1" dirty="0" smtClean="0">
                <a:latin typeface="Calibri" panose="020F0502020204030204" pitchFamily="34" charset="0"/>
              </a:rPr>
              <a:t>terminated by operation of law</a:t>
            </a:r>
            <a:r>
              <a:rPr lang="en-CA" sz="2000" dirty="0">
                <a:latin typeface="Calibri" panose="020F0502020204030204" pitchFamily="34" charset="0"/>
              </a:rPr>
              <a:t> with </a:t>
            </a:r>
            <a:r>
              <a:rPr lang="en-CA" sz="2000" b="1" dirty="0">
                <a:latin typeface="Calibri" panose="020F0502020204030204" pitchFamily="34" charset="0"/>
              </a:rPr>
              <a:t>no further right of </a:t>
            </a:r>
            <a:r>
              <a:rPr lang="en-CA" sz="2000" b="1" dirty="0" smtClean="0">
                <a:latin typeface="Calibri" panose="020F0502020204030204" pitchFamily="34" charset="0"/>
              </a:rPr>
              <a:t>appeal: </a:t>
            </a:r>
            <a:r>
              <a:rPr lang="en-CA" sz="2000" dirty="0" smtClean="0">
                <a:latin typeface="Calibri" panose="020F0502020204030204" pitchFamily="34" charset="0"/>
              </a:rPr>
              <a:t>s.64(1) of IRPA</a:t>
            </a:r>
            <a:r>
              <a:rPr lang="en-CA" sz="2000" b="1" dirty="0" smtClean="0">
                <a:latin typeface="Calibri" panose="020F0502020204030204" pitchFamily="34" charset="0"/>
              </a:rPr>
              <a:t>. </a:t>
            </a:r>
            <a:endParaRPr lang="en-CA" sz="2000" b="1" dirty="0">
              <a:latin typeface="Calibri" panose="020F0502020204030204" pitchFamily="34" charset="0"/>
            </a:endParaRPr>
          </a:p>
          <a:p>
            <a:endParaRPr lang="en-CA" sz="1500" b="1" u="sng" dirty="0">
              <a:latin typeface="Calibri" panose="020F0502020204030204" pitchFamily="34" charset="0"/>
            </a:endParaRPr>
          </a:p>
          <a:p>
            <a:r>
              <a:rPr lang="en-CA" sz="2000" b="1" u="sng" dirty="0" smtClean="0">
                <a:latin typeface="Calibri" panose="020F0502020204030204" pitchFamily="34" charset="0"/>
              </a:rPr>
              <a:t>It is, therefore,  critical to know whether a client is on an IAD stay</a:t>
            </a:r>
            <a:r>
              <a:rPr lang="en-CA" sz="2000" dirty="0" smtClean="0">
                <a:latin typeface="Calibri" panose="020F0502020204030204" pitchFamily="34" charset="0"/>
              </a:rPr>
              <a:t>.</a:t>
            </a:r>
            <a:endParaRPr lang="en-CA" sz="2000" b="1" dirty="0" smtClean="0">
              <a:latin typeface="Calibri" panose="020F0502020204030204" pitchFamily="34" charset="0"/>
            </a:endParaRPr>
          </a:p>
          <a:p>
            <a:pPr lvl="1">
              <a:buFont typeface="Arial" panose="020B0604020202020204" pitchFamily="34" charset="0"/>
              <a:buChar char="•"/>
            </a:pPr>
            <a:endParaRPr lang="en-CA" sz="1800" b="1" i="1" u="sng" dirty="0">
              <a:latin typeface="Calibri" panose="020F0502020204030204" pitchFamily="34" charset="0"/>
            </a:endParaRPr>
          </a:p>
          <a:p>
            <a:pPr lvl="1">
              <a:buFont typeface="Arial" panose="020B0604020202020204" pitchFamily="34" charset="0"/>
              <a:buChar char="•"/>
            </a:pPr>
            <a:endParaRPr lang="en-CA" sz="1800" dirty="0">
              <a:latin typeface="Calibri" panose="020F0502020204030204" pitchFamily="34" charset="0"/>
            </a:endParaRPr>
          </a:p>
        </p:txBody>
      </p:sp>
    </p:spTree>
    <p:extLst>
      <p:ext uri="{BB962C8B-B14F-4D97-AF65-F5344CB8AC3E}">
        <p14:creationId xmlns:p14="http://schemas.microsoft.com/office/powerpoint/2010/main" val="1527496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a:bodyPr>
          <a:lstStyle/>
          <a:p>
            <a:r>
              <a:rPr lang="en-CA" sz="3600" dirty="0" smtClean="0"/>
              <a:t>Other consequences of criminality (1):</a:t>
            </a:r>
            <a:r>
              <a:rPr lang="en-CA" b="1" dirty="0" smtClean="0"/>
              <a:t/>
            </a:r>
            <a:br>
              <a:rPr lang="en-CA" b="1" dirty="0" smtClean="0"/>
            </a:br>
            <a:endParaRPr lang="en-CA" b="1" dirty="0"/>
          </a:p>
        </p:txBody>
      </p:sp>
      <p:sp>
        <p:nvSpPr>
          <p:cNvPr id="3" name="Content Placeholder 2"/>
          <p:cNvSpPr>
            <a:spLocks noGrp="1"/>
          </p:cNvSpPr>
          <p:nvPr>
            <p:ph idx="1"/>
          </p:nvPr>
        </p:nvSpPr>
        <p:spPr>
          <a:xfrm>
            <a:off x="251520" y="1772816"/>
            <a:ext cx="8496944" cy="4176464"/>
          </a:xfrm>
        </p:spPr>
        <p:txBody>
          <a:bodyPr>
            <a:noAutofit/>
          </a:bodyPr>
          <a:lstStyle/>
          <a:p>
            <a:r>
              <a:rPr lang="en-CA" sz="2000" b="1" dirty="0" smtClean="0">
                <a:latin typeface="Calibri" panose="020F0502020204030204" pitchFamily="34" charset="0"/>
              </a:rPr>
              <a:t>Loss of ability to make a refugee claim to the IRB: </a:t>
            </a:r>
            <a:r>
              <a:rPr lang="en-CA" sz="2000" dirty="0" smtClean="0">
                <a:latin typeface="Calibri" panose="020F0502020204030204" pitchFamily="34" charset="0"/>
              </a:rPr>
              <a:t>s.101(f) of IRPA</a:t>
            </a:r>
          </a:p>
          <a:p>
            <a:pPr lvl="1">
              <a:buFont typeface="Arial" panose="020B0604020202020204" pitchFamily="34" charset="0"/>
              <a:buChar char="•"/>
            </a:pPr>
            <a:r>
              <a:rPr lang="en-CA" sz="1800" dirty="0" smtClean="0">
                <a:latin typeface="Calibri" panose="020F0502020204030204" pitchFamily="34" charset="0"/>
              </a:rPr>
              <a:t>A </a:t>
            </a:r>
            <a:r>
              <a:rPr lang="en-CA" sz="1800" b="1" u="sng" dirty="0" smtClean="0">
                <a:latin typeface="Calibri" panose="020F0502020204030204" pitchFamily="34" charset="0"/>
              </a:rPr>
              <a:t>foreign national </a:t>
            </a:r>
            <a:r>
              <a:rPr lang="en-CA" sz="1800" dirty="0" smtClean="0">
                <a:latin typeface="Calibri" panose="020F0502020204030204" pitchFamily="34" charset="0"/>
              </a:rPr>
              <a:t>found inadmissible for serious criminality </a:t>
            </a:r>
            <a:r>
              <a:rPr lang="en-CA" sz="1800" b="1" dirty="0" smtClean="0">
                <a:latin typeface="Calibri" panose="020F0502020204030204" pitchFamily="34" charset="0"/>
              </a:rPr>
              <a:t>cannot</a:t>
            </a:r>
            <a:r>
              <a:rPr lang="en-CA" sz="1800" dirty="0" smtClean="0">
                <a:latin typeface="Calibri" panose="020F0502020204030204" pitchFamily="34" charset="0"/>
              </a:rPr>
              <a:t> have their claim for refugee protection heard by the Immigration and Refugee Board, an independent tribunal with around a 40% acceptance rate. Instead, such persons can only make a paper-based application to the Minister just before deportation – a process known as a PRRA – with a  less than 5% acceptance rate. </a:t>
            </a:r>
            <a:r>
              <a:rPr lang="en-CA" sz="1800" i="1" dirty="0" smtClean="0">
                <a:latin typeface="Calibri" panose="020F0502020204030204" pitchFamily="34" charset="0"/>
              </a:rPr>
              <a:t>Only applies if the offence carried a maximum sentence of 10+ years.</a:t>
            </a:r>
          </a:p>
          <a:p>
            <a:pPr lvl="1">
              <a:buFont typeface="Arial" panose="020B0604020202020204" pitchFamily="34" charset="0"/>
              <a:buChar char="•"/>
            </a:pPr>
            <a:endParaRPr lang="en-CA" sz="1200" dirty="0" smtClean="0">
              <a:latin typeface="Calibri" panose="020F0502020204030204" pitchFamily="34" charset="0"/>
            </a:endParaRPr>
          </a:p>
          <a:p>
            <a:r>
              <a:rPr lang="en-CA" sz="2000" b="1" dirty="0" smtClean="0">
                <a:latin typeface="Calibri" panose="020F0502020204030204" pitchFamily="34" charset="0"/>
              </a:rPr>
              <a:t>Loss </a:t>
            </a:r>
            <a:r>
              <a:rPr lang="en-CA" sz="2000" b="1" dirty="0">
                <a:latin typeface="Calibri" panose="020F0502020204030204" pitchFamily="34" charset="0"/>
              </a:rPr>
              <a:t>of </a:t>
            </a:r>
            <a:r>
              <a:rPr lang="en-CA" sz="2000" b="1" dirty="0" smtClean="0">
                <a:latin typeface="Calibri" panose="020F0502020204030204" pitchFamily="34" charset="0"/>
              </a:rPr>
              <a:t>protection from deportation to moratorium countries: </a:t>
            </a:r>
            <a:r>
              <a:rPr lang="en-CA" sz="2000" dirty="0" smtClean="0">
                <a:latin typeface="Calibri" panose="020F0502020204030204" pitchFamily="34" charset="0"/>
              </a:rPr>
              <a:t>s.230 of IRPR</a:t>
            </a:r>
            <a:endParaRPr lang="en-CA" sz="2000" dirty="0">
              <a:latin typeface="Calibri" panose="020F0502020204030204" pitchFamily="34" charset="0"/>
            </a:endParaRPr>
          </a:p>
          <a:p>
            <a:pPr lvl="1">
              <a:buFont typeface="Arial" panose="020B0604020202020204" pitchFamily="34" charset="0"/>
              <a:buChar char="•"/>
            </a:pPr>
            <a:r>
              <a:rPr lang="en-CA" sz="1800" dirty="0" smtClean="0">
                <a:latin typeface="Calibri" panose="020F0502020204030204" pitchFamily="34" charset="0"/>
              </a:rPr>
              <a:t>Some countries are so dangerous that Canada does not carry out removals even if a </a:t>
            </a:r>
            <a:r>
              <a:rPr lang="en-CA" sz="1800" b="1" u="sng" dirty="0">
                <a:latin typeface="Calibri" panose="020F0502020204030204" pitchFamily="34" charset="0"/>
              </a:rPr>
              <a:t>foreign </a:t>
            </a:r>
            <a:r>
              <a:rPr lang="en-CA" sz="1800" b="1" u="sng" dirty="0" smtClean="0">
                <a:latin typeface="Calibri" panose="020F0502020204030204" pitchFamily="34" charset="0"/>
              </a:rPr>
              <a:t>national</a:t>
            </a:r>
            <a:r>
              <a:rPr lang="en-CA" sz="1800" b="1" dirty="0" smtClean="0">
                <a:latin typeface="Calibri" panose="020F0502020204030204" pitchFamily="34" charset="0"/>
              </a:rPr>
              <a:t> </a:t>
            </a:r>
            <a:r>
              <a:rPr lang="en-CA" sz="1800" dirty="0" smtClean="0">
                <a:latin typeface="Calibri" panose="020F0502020204030204" pitchFamily="34" charset="0"/>
              </a:rPr>
              <a:t>has no immigration status. These include: Iraq, Afghanistan, Syria</a:t>
            </a:r>
            <a:r>
              <a:rPr lang="en-CA" sz="1800" dirty="0">
                <a:latin typeface="Calibri" panose="020F0502020204030204" pitchFamily="34" charset="0"/>
              </a:rPr>
              <a:t>, </a:t>
            </a:r>
            <a:r>
              <a:rPr lang="en-CA" sz="1800" dirty="0" smtClean="0">
                <a:latin typeface="Calibri" panose="020F0502020204030204" pitchFamily="34" charset="0"/>
              </a:rPr>
              <a:t>Libya, Mali</a:t>
            </a:r>
            <a:r>
              <a:rPr lang="en-CA" sz="1800" dirty="0">
                <a:latin typeface="Calibri" panose="020F0502020204030204" pitchFamily="34" charset="0"/>
              </a:rPr>
              <a:t>, </a:t>
            </a:r>
            <a:r>
              <a:rPr lang="en-CA" sz="1800" dirty="0" smtClean="0">
                <a:latin typeface="Calibri" panose="020F0502020204030204" pitchFamily="34" charset="0"/>
              </a:rPr>
              <a:t>Somalia </a:t>
            </a:r>
            <a:r>
              <a:rPr lang="en-CA" sz="1800" dirty="0">
                <a:latin typeface="Calibri" panose="020F0502020204030204" pitchFamily="34" charset="0"/>
              </a:rPr>
              <a:t>(Middle </a:t>
            </a:r>
            <a:r>
              <a:rPr lang="en-CA" sz="1800" dirty="0" err="1">
                <a:latin typeface="Calibri" panose="020F0502020204030204" pitchFamily="34" charset="0"/>
              </a:rPr>
              <a:t>Shabelle</a:t>
            </a:r>
            <a:r>
              <a:rPr lang="en-CA" sz="1800" dirty="0">
                <a:latin typeface="Calibri" panose="020F0502020204030204" pitchFamily="34" charset="0"/>
              </a:rPr>
              <a:t>, </a:t>
            </a:r>
            <a:r>
              <a:rPr lang="en-CA" sz="1800" dirty="0" err="1">
                <a:latin typeface="Calibri" panose="020F0502020204030204" pitchFamily="34" charset="0"/>
              </a:rPr>
              <a:t>Afgoye</a:t>
            </a:r>
            <a:r>
              <a:rPr lang="en-CA" sz="1800" dirty="0">
                <a:latin typeface="Calibri" panose="020F0502020204030204" pitchFamily="34" charset="0"/>
              </a:rPr>
              <a:t>, and Mogadishu</a:t>
            </a:r>
            <a:r>
              <a:rPr lang="en-CA" sz="1800" dirty="0" smtClean="0">
                <a:latin typeface="Calibri" panose="020F0502020204030204" pitchFamily="34" charset="0"/>
              </a:rPr>
              <a:t>), Gaza</a:t>
            </a:r>
            <a:r>
              <a:rPr lang="en-CA" sz="1800" dirty="0">
                <a:latin typeface="Calibri" panose="020F0502020204030204" pitchFamily="34" charset="0"/>
              </a:rPr>
              <a:t>, Central African Republic, South Sudan, Nepal, </a:t>
            </a:r>
            <a:r>
              <a:rPr lang="en-CA" sz="1800" dirty="0" smtClean="0">
                <a:latin typeface="Calibri" panose="020F0502020204030204" pitchFamily="34" charset="0"/>
              </a:rPr>
              <a:t>Yemen and Burundi. (</a:t>
            </a:r>
            <a:r>
              <a:rPr lang="en-CA" sz="1800" i="1" dirty="0" smtClean="0">
                <a:latin typeface="Calibri" panose="020F0502020204030204" pitchFamily="34" charset="0"/>
              </a:rPr>
              <a:t>List subject to change</a:t>
            </a:r>
            <a:r>
              <a:rPr lang="en-CA" sz="1800" dirty="0" smtClean="0">
                <a:latin typeface="Calibri" panose="020F0502020204030204" pitchFamily="34" charset="0"/>
              </a:rPr>
              <a:t>). This protection does </a:t>
            </a:r>
            <a:r>
              <a:rPr lang="en-CA" sz="1800" b="1" dirty="0" smtClean="0">
                <a:latin typeface="Calibri" panose="020F0502020204030204" pitchFamily="34" charset="0"/>
              </a:rPr>
              <a:t>not apply </a:t>
            </a:r>
            <a:r>
              <a:rPr lang="en-CA" sz="1800" dirty="0" smtClean="0">
                <a:latin typeface="Calibri" panose="020F0502020204030204" pitchFamily="34" charset="0"/>
              </a:rPr>
              <a:t>to foreign nationals inadmissible for </a:t>
            </a:r>
            <a:r>
              <a:rPr lang="en-CA" sz="1800" dirty="0">
                <a:latin typeface="Calibri" panose="020F0502020204030204" pitchFamily="34" charset="0"/>
              </a:rPr>
              <a:t>serious criminality </a:t>
            </a:r>
            <a:r>
              <a:rPr lang="en-CA" sz="1800" dirty="0" smtClean="0">
                <a:latin typeface="Calibri" panose="020F0502020204030204" pitchFamily="34" charset="0"/>
              </a:rPr>
              <a:t>or for criminality </a:t>
            </a:r>
            <a:r>
              <a:rPr lang="en-CA" sz="1800" i="1" dirty="0" smtClean="0">
                <a:latin typeface="Calibri" panose="020F0502020204030204" pitchFamily="34" charset="0"/>
              </a:rPr>
              <a:t>simpliciter.</a:t>
            </a:r>
            <a:endParaRPr lang="en-CA" sz="1800" dirty="0" smtClean="0">
              <a:latin typeface="Calibri" panose="020F0502020204030204" pitchFamily="34" charset="0"/>
            </a:endParaRPr>
          </a:p>
          <a:p>
            <a:pPr lvl="1">
              <a:buFont typeface="Arial" panose="020B0604020202020204" pitchFamily="34" charset="0"/>
              <a:buChar char="•"/>
            </a:pPr>
            <a:endParaRPr lang="en-CA" sz="1800" b="1" i="1" u="sng" dirty="0">
              <a:latin typeface="Calibri" panose="020F0502020204030204" pitchFamily="34" charset="0"/>
            </a:endParaRPr>
          </a:p>
          <a:p>
            <a:pPr lvl="1">
              <a:buFont typeface="Arial" panose="020B0604020202020204" pitchFamily="34" charset="0"/>
              <a:buChar char="•"/>
            </a:pPr>
            <a:endParaRPr lang="en-CA" sz="1800" dirty="0">
              <a:latin typeface="Calibri" panose="020F0502020204030204" pitchFamily="34" charset="0"/>
            </a:endParaRPr>
          </a:p>
        </p:txBody>
      </p:sp>
    </p:spTree>
    <p:extLst>
      <p:ext uri="{BB962C8B-B14F-4D97-AF65-F5344CB8AC3E}">
        <p14:creationId xmlns:p14="http://schemas.microsoft.com/office/powerpoint/2010/main" val="2893491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565920"/>
          </a:xfrm>
        </p:spPr>
        <p:txBody>
          <a:bodyPr>
            <a:normAutofit/>
          </a:bodyPr>
          <a:lstStyle/>
          <a:p>
            <a:r>
              <a:rPr lang="en-CA" sz="3600" dirty="0" smtClean="0"/>
              <a:t>Other consequences of criminality(2):</a:t>
            </a:r>
            <a:r>
              <a:rPr lang="en-CA" b="1" dirty="0" smtClean="0"/>
              <a:t/>
            </a:r>
            <a:br>
              <a:rPr lang="en-CA" b="1" dirty="0" smtClean="0"/>
            </a:br>
            <a:endParaRPr lang="en-CA" b="1" dirty="0"/>
          </a:p>
        </p:txBody>
      </p:sp>
      <p:sp>
        <p:nvSpPr>
          <p:cNvPr id="3" name="Content Placeholder 2"/>
          <p:cNvSpPr>
            <a:spLocks noGrp="1"/>
          </p:cNvSpPr>
          <p:nvPr>
            <p:ph idx="1"/>
          </p:nvPr>
        </p:nvSpPr>
        <p:spPr>
          <a:xfrm>
            <a:off x="539552" y="1844824"/>
            <a:ext cx="8229600" cy="4176464"/>
          </a:xfrm>
        </p:spPr>
        <p:txBody>
          <a:bodyPr>
            <a:noAutofit/>
          </a:bodyPr>
          <a:lstStyle/>
          <a:p>
            <a:r>
              <a:rPr lang="en-CA" sz="2000" b="1" dirty="0" smtClean="0">
                <a:latin typeface="Calibri" panose="020F0502020204030204" pitchFamily="34" charset="0"/>
              </a:rPr>
              <a:t>Loss of ability to apply for citizenship: </a:t>
            </a:r>
            <a:r>
              <a:rPr lang="en-CA" sz="2000" dirty="0" smtClean="0">
                <a:latin typeface="Calibri" panose="020F0502020204030204" pitchFamily="34" charset="0"/>
              </a:rPr>
              <a:t>s.22 of </a:t>
            </a:r>
            <a:r>
              <a:rPr lang="en-CA" sz="2000" i="1" dirty="0" smtClean="0">
                <a:latin typeface="Calibri" panose="020F0502020204030204" pitchFamily="34" charset="0"/>
              </a:rPr>
              <a:t>Citizenship Act</a:t>
            </a:r>
            <a:endParaRPr lang="en-CA" sz="2000" dirty="0" smtClean="0">
              <a:latin typeface="Calibri" panose="020F0502020204030204" pitchFamily="34" charset="0"/>
            </a:endParaRPr>
          </a:p>
          <a:p>
            <a:pPr lvl="1">
              <a:buFont typeface="Arial" panose="020B0604020202020204" pitchFamily="34" charset="0"/>
              <a:buChar char="•"/>
            </a:pPr>
            <a:r>
              <a:rPr lang="en-CA" sz="1800" dirty="0">
                <a:latin typeface="Calibri" panose="020F0502020204030204" pitchFamily="34" charset="0"/>
              </a:rPr>
              <a:t>A </a:t>
            </a:r>
            <a:r>
              <a:rPr lang="en-CA" sz="1800" b="1" u="sng" dirty="0">
                <a:latin typeface="Calibri" panose="020F0502020204030204" pitchFamily="34" charset="0"/>
              </a:rPr>
              <a:t>permanent resident </a:t>
            </a:r>
            <a:r>
              <a:rPr lang="en-CA" sz="1800" dirty="0">
                <a:latin typeface="Calibri" panose="020F0502020204030204" pitchFamily="34" charset="0"/>
              </a:rPr>
              <a:t>cannot apply for citizenship if they have been convicted an indictable offence in the past </a:t>
            </a:r>
            <a:r>
              <a:rPr lang="en-CA" sz="1800" dirty="0" smtClean="0">
                <a:latin typeface="Calibri" panose="020F0502020204030204" pitchFamily="34" charset="0"/>
              </a:rPr>
              <a:t>four years. A conviction for an indictable offence may also void a pending citizenship </a:t>
            </a:r>
            <a:r>
              <a:rPr lang="en-CA" sz="1800" dirty="0">
                <a:latin typeface="Calibri" panose="020F0502020204030204" pitchFamily="34" charset="0"/>
              </a:rPr>
              <a:t>application. Unlike </a:t>
            </a:r>
            <a:r>
              <a:rPr lang="en-CA" sz="1800" dirty="0" smtClean="0">
                <a:latin typeface="Calibri" panose="020F0502020204030204" pitchFamily="34" charset="0"/>
              </a:rPr>
              <a:t>under IRPA, </a:t>
            </a:r>
            <a:r>
              <a:rPr lang="en-CA" sz="1800" dirty="0">
                <a:latin typeface="Calibri" panose="020F0502020204030204" pitchFamily="34" charset="0"/>
              </a:rPr>
              <a:t>in this context an indictable offence includes only straight indictable offences and hybrid offences where the Crown elected to proceed by indictment</a:t>
            </a:r>
            <a:endParaRPr lang="en-CA" sz="1800" dirty="0" smtClean="0">
              <a:latin typeface="Calibri" panose="020F0502020204030204" pitchFamily="34" charset="0"/>
            </a:endParaRPr>
          </a:p>
          <a:p>
            <a:pPr lvl="1">
              <a:buFont typeface="Arial" panose="020B0604020202020204" pitchFamily="34" charset="0"/>
              <a:buChar char="•"/>
            </a:pPr>
            <a:endParaRPr lang="en-CA" sz="1200" dirty="0" smtClean="0">
              <a:latin typeface="Calibri" panose="020F0502020204030204" pitchFamily="34" charset="0"/>
            </a:endParaRPr>
          </a:p>
          <a:p>
            <a:r>
              <a:rPr lang="en-CA" sz="2000" b="1" dirty="0" smtClean="0">
                <a:latin typeface="Calibri" panose="020F0502020204030204" pitchFamily="34" charset="0"/>
              </a:rPr>
              <a:t>Loss </a:t>
            </a:r>
            <a:r>
              <a:rPr lang="en-CA" sz="2000" b="1" dirty="0">
                <a:latin typeface="Calibri" panose="020F0502020204030204" pitchFamily="34" charset="0"/>
              </a:rPr>
              <a:t>of ability </a:t>
            </a:r>
            <a:r>
              <a:rPr lang="en-CA" sz="2000" b="1" dirty="0" smtClean="0">
                <a:latin typeface="Calibri" panose="020F0502020204030204" pitchFamily="34" charset="0"/>
              </a:rPr>
              <a:t>to sponsor a family member: </a:t>
            </a:r>
            <a:r>
              <a:rPr lang="en-CA" sz="2000" dirty="0" smtClean="0">
                <a:latin typeface="Calibri" panose="020F0502020204030204" pitchFamily="34" charset="0"/>
              </a:rPr>
              <a:t>s.133 of IRPR</a:t>
            </a:r>
            <a:endParaRPr lang="en-CA" sz="2000" dirty="0">
              <a:latin typeface="Calibri" panose="020F0502020204030204" pitchFamily="34" charset="0"/>
            </a:endParaRPr>
          </a:p>
          <a:p>
            <a:pPr lvl="1">
              <a:buFont typeface="Arial" panose="020B0604020202020204" pitchFamily="34" charset="0"/>
              <a:buChar char="•"/>
            </a:pPr>
            <a:r>
              <a:rPr lang="en-CA" sz="1800" dirty="0" smtClean="0">
                <a:latin typeface="Calibri" panose="020F0502020204030204" pitchFamily="34" charset="0"/>
              </a:rPr>
              <a:t>Under s.133 of the IRPR, a </a:t>
            </a:r>
            <a:r>
              <a:rPr lang="en-CA" sz="1800" b="1" u="sng" dirty="0" smtClean="0">
                <a:latin typeface="Calibri" panose="020F0502020204030204" pitchFamily="34" charset="0"/>
              </a:rPr>
              <a:t>permanent resident</a:t>
            </a:r>
            <a:r>
              <a:rPr lang="en-CA" sz="1800" b="1" dirty="0" smtClean="0">
                <a:latin typeface="Calibri" panose="020F0502020204030204" pitchFamily="34" charset="0"/>
              </a:rPr>
              <a:t> </a:t>
            </a:r>
            <a:r>
              <a:rPr lang="en-CA" sz="1800" dirty="0" smtClean="0">
                <a:latin typeface="Calibri" panose="020F0502020204030204" pitchFamily="34" charset="0"/>
              </a:rPr>
              <a:t>cannot sponsor a relative if, during the course of the sponsorship, they are </a:t>
            </a:r>
            <a:r>
              <a:rPr lang="en-CA" sz="1800" dirty="0">
                <a:latin typeface="Calibri" panose="020F0502020204030204" pitchFamily="34" charset="0"/>
              </a:rPr>
              <a:t>(d) </a:t>
            </a:r>
            <a:r>
              <a:rPr lang="en-CA" sz="1800" dirty="0" smtClean="0">
                <a:latin typeface="Calibri" panose="020F0502020204030204" pitchFamily="34" charset="0"/>
              </a:rPr>
              <a:t>detained </a:t>
            </a:r>
            <a:r>
              <a:rPr lang="en-CA" sz="1800" dirty="0">
                <a:latin typeface="Calibri" panose="020F0502020204030204" pitchFamily="34" charset="0"/>
              </a:rPr>
              <a:t>in any penitentiary, jail, reformatory or prison </a:t>
            </a:r>
            <a:r>
              <a:rPr lang="en-CA" sz="1800" dirty="0" smtClean="0">
                <a:latin typeface="Calibri" panose="020F0502020204030204" pitchFamily="34" charset="0"/>
              </a:rPr>
              <a:t> or (e) convicted of offence described in s.133(e) of the IRPR UNLESS a </a:t>
            </a:r>
            <a:r>
              <a:rPr lang="en-CA" sz="1800" dirty="0">
                <a:latin typeface="Calibri" panose="020F0502020204030204" pitchFamily="34" charset="0"/>
              </a:rPr>
              <a:t>record suspension has been imposed or five years or more has elapsed since the completion of the sentence </a:t>
            </a:r>
            <a:r>
              <a:rPr lang="en-CA" sz="1800" dirty="0" smtClean="0">
                <a:latin typeface="Calibri" panose="020F0502020204030204" pitchFamily="34" charset="0"/>
              </a:rPr>
              <a:t>imposed (SEE: Slide 16: </a:t>
            </a:r>
            <a:r>
              <a:rPr lang="en-CA" sz="1800" i="1" dirty="0" smtClean="0">
                <a:latin typeface="Calibri" panose="020F0502020204030204" pitchFamily="34" charset="0"/>
              </a:rPr>
              <a:t>Immigration </a:t>
            </a:r>
            <a:r>
              <a:rPr lang="en-CA" sz="1800" i="1" dirty="0">
                <a:latin typeface="Calibri" panose="020F0502020204030204" pitchFamily="34" charset="0"/>
              </a:rPr>
              <a:t>consequences for </a:t>
            </a:r>
            <a:r>
              <a:rPr lang="en-CA" sz="1800" i="1" dirty="0" smtClean="0">
                <a:latin typeface="Calibri" panose="020F0502020204030204" pitchFamily="34" charset="0"/>
              </a:rPr>
              <a:t>Canadian citizens</a:t>
            </a:r>
            <a:r>
              <a:rPr lang="en-CA" sz="1800" dirty="0" smtClean="0">
                <a:latin typeface="Calibri" panose="020F0502020204030204" pitchFamily="34" charset="0"/>
              </a:rPr>
              <a:t>).</a:t>
            </a:r>
            <a:endParaRPr lang="en-CA" sz="1800" b="1" i="1" u="sng" dirty="0">
              <a:latin typeface="Calibri" panose="020F0502020204030204" pitchFamily="34" charset="0"/>
            </a:endParaRPr>
          </a:p>
          <a:p>
            <a:pPr lvl="1">
              <a:buFont typeface="Arial" panose="020B0604020202020204" pitchFamily="34" charset="0"/>
              <a:buChar char="•"/>
            </a:pPr>
            <a:endParaRPr lang="en-CA" sz="1800" dirty="0">
              <a:latin typeface="Calibri" panose="020F0502020204030204" pitchFamily="34" charset="0"/>
            </a:endParaRPr>
          </a:p>
        </p:txBody>
      </p:sp>
    </p:spTree>
    <p:extLst>
      <p:ext uri="{BB962C8B-B14F-4D97-AF65-F5344CB8AC3E}">
        <p14:creationId xmlns:p14="http://schemas.microsoft.com/office/powerpoint/2010/main" val="1099520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565920"/>
          </a:xfrm>
        </p:spPr>
        <p:txBody>
          <a:bodyPr>
            <a:normAutofit/>
          </a:bodyPr>
          <a:lstStyle/>
          <a:p>
            <a:r>
              <a:rPr lang="en-CA" sz="3600" dirty="0" smtClean="0"/>
              <a:t>Use of police synopsis arising from non-convictions (including acquittals)</a:t>
            </a:r>
            <a:endParaRPr lang="en-CA" b="1" dirty="0"/>
          </a:p>
        </p:txBody>
      </p:sp>
      <p:sp>
        <p:nvSpPr>
          <p:cNvPr id="3" name="Content Placeholder 2"/>
          <p:cNvSpPr>
            <a:spLocks noGrp="1"/>
          </p:cNvSpPr>
          <p:nvPr>
            <p:ph idx="1"/>
          </p:nvPr>
        </p:nvSpPr>
        <p:spPr>
          <a:xfrm>
            <a:off x="467544" y="2276872"/>
            <a:ext cx="8229600" cy="4176464"/>
          </a:xfrm>
        </p:spPr>
        <p:txBody>
          <a:bodyPr>
            <a:noAutofit/>
          </a:bodyPr>
          <a:lstStyle/>
          <a:p>
            <a:r>
              <a:rPr lang="en-CA" sz="2500" dirty="0" smtClean="0">
                <a:latin typeface="Calibri" panose="020F0502020204030204" pitchFamily="34" charset="0"/>
              </a:rPr>
              <a:t>One of the more perverse aspects of immigration proceedings is the standard of proof. </a:t>
            </a:r>
          </a:p>
          <a:p>
            <a:pPr marL="109728" indent="0">
              <a:buNone/>
            </a:pPr>
            <a:endParaRPr lang="en-CA" sz="2500" dirty="0" smtClean="0">
              <a:latin typeface="Calibri" panose="020F0502020204030204" pitchFamily="34" charset="0"/>
            </a:endParaRPr>
          </a:p>
          <a:p>
            <a:r>
              <a:rPr lang="en-CA" sz="2500" dirty="0" smtClean="0">
                <a:latin typeface="Calibri" panose="020F0502020204030204" pitchFamily="34" charset="0"/>
              </a:rPr>
              <a:t>For inadmissibility, the government needs to prove allegations on the basis of “reasonable grounds to believe” and not a balance of probabilities or beyond a reasonable doubt (IRPA, s.33). As such, evidence that did not result in a conviction – even summaries thereof </a:t>
            </a:r>
            <a:r>
              <a:rPr lang="en-CA" sz="2500" smtClean="0">
                <a:latin typeface="Calibri" panose="020F0502020204030204" pitchFamily="34" charset="0"/>
              </a:rPr>
              <a:t>– are admissible </a:t>
            </a:r>
            <a:r>
              <a:rPr lang="en-CA" sz="2500" dirty="0" smtClean="0">
                <a:latin typeface="Calibri" panose="020F0502020204030204" pitchFamily="34" charset="0"/>
              </a:rPr>
              <a:t>in immigration proceedings to prove “reasonable grounds to believe” that such offences took place.</a:t>
            </a:r>
          </a:p>
          <a:p>
            <a:pPr marL="109728" indent="0">
              <a:buNone/>
            </a:pPr>
            <a:endParaRPr lang="en-CA" sz="2500" dirty="0" smtClean="0">
              <a:latin typeface="Calibri" panose="020F0502020204030204" pitchFamily="34" charset="0"/>
            </a:endParaRPr>
          </a:p>
        </p:txBody>
      </p:sp>
    </p:spTree>
    <p:extLst>
      <p:ext uri="{BB962C8B-B14F-4D97-AF65-F5344CB8AC3E}">
        <p14:creationId xmlns:p14="http://schemas.microsoft.com/office/powerpoint/2010/main" val="50631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565920"/>
          </a:xfrm>
        </p:spPr>
        <p:txBody>
          <a:bodyPr>
            <a:normAutofit/>
          </a:bodyPr>
          <a:lstStyle/>
          <a:p>
            <a:r>
              <a:rPr lang="en-CA" sz="3600" dirty="0" smtClean="0"/>
              <a:t>Use of police synopsis arising from non-convictions (including acquittals)</a:t>
            </a:r>
            <a:endParaRPr lang="en-CA" b="1" dirty="0"/>
          </a:p>
        </p:txBody>
      </p:sp>
      <p:sp>
        <p:nvSpPr>
          <p:cNvPr id="3" name="Content Placeholder 2"/>
          <p:cNvSpPr>
            <a:spLocks noGrp="1"/>
          </p:cNvSpPr>
          <p:nvPr>
            <p:ph idx="1"/>
          </p:nvPr>
        </p:nvSpPr>
        <p:spPr>
          <a:xfrm>
            <a:off x="467544" y="2060848"/>
            <a:ext cx="8229600" cy="4176464"/>
          </a:xfrm>
        </p:spPr>
        <p:txBody>
          <a:bodyPr>
            <a:noAutofit/>
          </a:bodyPr>
          <a:lstStyle/>
          <a:p>
            <a:r>
              <a:rPr lang="en-CA" altLang="en-US" sz="2500" dirty="0" smtClean="0">
                <a:latin typeface="Calibri" panose="020F0502020204030204" pitchFamily="34" charset="0"/>
              </a:rPr>
              <a:t>This </a:t>
            </a:r>
            <a:r>
              <a:rPr lang="en-CA" altLang="en-US" sz="2500" dirty="0">
                <a:latin typeface="Calibri" panose="020F0502020204030204" pitchFamily="34" charset="0"/>
              </a:rPr>
              <a:t>is not </a:t>
            </a:r>
            <a:r>
              <a:rPr lang="en-CA" altLang="en-US" sz="2500" dirty="0" smtClean="0">
                <a:latin typeface="Calibri" panose="020F0502020204030204" pitchFamily="34" charset="0"/>
              </a:rPr>
              <a:t>the case for </a:t>
            </a:r>
            <a:r>
              <a:rPr lang="en-CA" altLang="en-US" sz="2500" dirty="0">
                <a:latin typeface="Calibri" panose="020F0502020204030204" pitchFamily="34" charset="0"/>
              </a:rPr>
              <a:t>serious criminality or criminality </a:t>
            </a:r>
            <a:r>
              <a:rPr lang="en-CA" altLang="en-US" sz="2500" i="1" dirty="0">
                <a:latin typeface="Calibri" panose="020F0502020204030204" pitchFamily="34" charset="0"/>
              </a:rPr>
              <a:t>simpliciter </a:t>
            </a:r>
            <a:r>
              <a:rPr lang="en-CA" altLang="en-US" sz="2500" dirty="0" smtClean="0">
                <a:latin typeface="Calibri" panose="020F0502020204030204" pitchFamily="34" charset="0"/>
              </a:rPr>
              <a:t>assessments </a:t>
            </a:r>
            <a:r>
              <a:rPr lang="en-CA" altLang="en-US" sz="2500" dirty="0">
                <a:latin typeface="Calibri" panose="020F0502020204030204" pitchFamily="34" charset="0"/>
              </a:rPr>
              <a:t>where the question is whether a conviction was installed. But it </a:t>
            </a:r>
            <a:r>
              <a:rPr lang="en-CA" altLang="en-US" sz="2500" dirty="0" smtClean="0">
                <a:latin typeface="Calibri" panose="020F0502020204030204" pitchFamily="34" charset="0"/>
              </a:rPr>
              <a:t>is relevant </a:t>
            </a:r>
            <a:r>
              <a:rPr lang="en-CA" altLang="en-US" sz="2500" dirty="0">
                <a:latin typeface="Calibri" panose="020F0502020204030204" pitchFamily="34" charset="0"/>
              </a:rPr>
              <a:t>for </a:t>
            </a:r>
            <a:r>
              <a:rPr lang="en-CA" altLang="en-US" sz="2500" dirty="0" smtClean="0">
                <a:latin typeface="Calibri" panose="020F0502020204030204" pitchFamily="34" charset="0"/>
              </a:rPr>
              <a:t>(</a:t>
            </a:r>
            <a:r>
              <a:rPr lang="en-CA" altLang="en-US" sz="2500" dirty="0" err="1" smtClean="0">
                <a:latin typeface="Calibri" panose="020F0502020204030204" pitchFamily="34" charset="0"/>
              </a:rPr>
              <a:t>i</a:t>
            </a:r>
            <a:r>
              <a:rPr lang="en-CA" altLang="en-US" sz="2500" dirty="0" smtClean="0">
                <a:latin typeface="Calibri" panose="020F0502020204030204" pitchFamily="34" charset="0"/>
              </a:rPr>
              <a:t>) organized </a:t>
            </a:r>
            <a:r>
              <a:rPr lang="en-CA" altLang="en-US" sz="2500" dirty="0">
                <a:latin typeface="Calibri" panose="020F0502020204030204" pitchFamily="34" charset="0"/>
              </a:rPr>
              <a:t>criminality </a:t>
            </a:r>
            <a:r>
              <a:rPr lang="en-CA" altLang="en-US" sz="2500" dirty="0" smtClean="0">
                <a:latin typeface="Calibri" panose="020F0502020204030204" pitchFamily="34" charset="0"/>
              </a:rPr>
              <a:t>admissibility assessments; (ii) </a:t>
            </a:r>
            <a:r>
              <a:rPr lang="en-CA" altLang="en-US" sz="2500" dirty="0">
                <a:latin typeface="Calibri" panose="020F0502020204030204" pitchFamily="34" charset="0"/>
              </a:rPr>
              <a:t>danger </a:t>
            </a:r>
            <a:r>
              <a:rPr lang="en-CA" altLang="en-US" sz="2500" dirty="0" smtClean="0">
                <a:latin typeface="Calibri" panose="020F0502020204030204" pitchFamily="34" charset="0"/>
              </a:rPr>
              <a:t>opinions to deport Protected Persons; (iii) IAD appeals; (iv) decisions as to </a:t>
            </a:r>
            <a:r>
              <a:rPr lang="en-CA" altLang="en-US" sz="2500" dirty="0">
                <a:latin typeface="Calibri" panose="020F0502020204030204" pitchFamily="34" charset="0"/>
              </a:rPr>
              <a:t>whether to order </a:t>
            </a:r>
            <a:r>
              <a:rPr lang="en-CA" altLang="en-US" sz="2500" dirty="0" smtClean="0">
                <a:latin typeface="Calibri" panose="020F0502020204030204" pitchFamily="34" charset="0"/>
              </a:rPr>
              <a:t>immigration detention on the basis of danger to the public; and (v) many other proceedings.</a:t>
            </a:r>
          </a:p>
          <a:p>
            <a:pPr marL="109728" indent="0">
              <a:buNone/>
            </a:pPr>
            <a:endParaRPr lang="en-CA" altLang="en-US" sz="1000" dirty="0" smtClean="0">
              <a:latin typeface="Calibri" panose="020F0502020204030204" pitchFamily="34" charset="0"/>
            </a:endParaRPr>
          </a:p>
          <a:p>
            <a:r>
              <a:rPr lang="en-CA" altLang="en-US" sz="2500" dirty="0" smtClean="0">
                <a:latin typeface="Calibri" panose="020F0502020204030204" pitchFamily="34" charset="0"/>
              </a:rPr>
              <a:t>In such proceedings, police notes and police synopsis for bail are routinely entered as “evidence” of the “credible facts” disclosed therein: </a:t>
            </a:r>
            <a:r>
              <a:rPr lang="en-CA" sz="2400" b="1" i="1" dirty="0">
                <a:latin typeface="Calibri" panose="020F0502020204030204" pitchFamily="34" charset="0"/>
              </a:rPr>
              <a:t>Tran</a:t>
            </a:r>
            <a:r>
              <a:rPr lang="en-CA" sz="2400" dirty="0">
                <a:latin typeface="Calibri" panose="020F0502020204030204" pitchFamily="34" charset="0"/>
              </a:rPr>
              <a:t>, 2015 FCA 237 (SCC leave to appeal granted</a:t>
            </a:r>
            <a:r>
              <a:rPr lang="en-CA" sz="2400" dirty="0" smtClean="0">
                <a:latin typeface="Calibri" panose="020F0502020204030204" pitchFamily="34" charset="0"/>
              </a:rPr>
              <a:t>).</a:t>
            </a:r>
            <a:endParaRPr lang="en-CA" sz="2400" dirty="0" smtClean="0">
              <a:latin typeface="Calibri" panose="020F0502020204030204" pitchFamily="34" charset="0"/>
            </a:endParaRPr>
          </a:p>
          <a:p>
            <a:endParaRPr lang="en-CA" altLang="en-US" sz="2500" dirty="0">
              <a:latin typeface="Calibri" panose="020F0502020204030204" pitchFamily="34" charset="0"/>
            </a:endParaRPr>
          </a:p>
          <a:p>
            <a:pPr lvl="1">
              <a:buFont typeface="Arial" panose="020B0604020202020204" pitchFamily="34" charset="0"/>
              <a:buChar char="•"/>
            </a:pPr>
            <a:endParaRPr lang="en-CA" sz="1500" dirty="0" smtClean="0">
              <a:latin typeface="Calibri" panose="020F0502020204030204" pitchFamily="34" charset="0"/>
            </a:endParaRPr>
          </a:p>
          <a:p>
            <a:pPr lvl="1">
              <a:buFont typeface="Arial" panose="020B0604020202020204" pitchFamily="34" charset="0"/>
              <a:buChar char="•"/>
            </a:pPr>
            <a:endParaRPr lang="en-CA" sz="1500" dirty="0">
              <a:latin typeface="Calibri" panose="020F0502020204030204" pitchFamily="34" charset="0"/>
            </a:endParaRPr>
          </a:p>
        </p:txBody>
      </p:sp>
    </p:spTree>
    <p:extLst>
      <p:ext uri="{BB962C8B-B14F-4D97-AF65-F5344CB8AC3E}">
        <p14:creationId xmlns:p14="http://schemas.microsoft.com/office/powerpoint/2010/main" val="334743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565920"/>
          </a:xfrm>
        </p:spPr>
        <p:txBody>
          <a:bodyPr>
            <a:normAutofit/>
          </a:bodyPr>
          <a:lstStyle/>
          <a:p>
            <a:r>
              <a:rPr lang="en-CA" sz="3600" dirty="0" smtClean="0"/>
              <a:t>Fast tips for Duty Counsel:</a:t>
            </a:r>
            <a:endParaRPr lang="en-CA" b="1" dirty="0"/>
          </a:p>
        </p:txBody>
      </p:sp>
      <p:sp>
        <p:nvSpPr>
          <p:cNvPr id="3" name="Content Placeholder 2"/>
          <p:cNvSpPr>
            <a:spLocks noGrp="1"/>
          </p:cNvSpPr>
          <p:nvPr>
            <p:ph idx="1"/>
          </p:nvPr>
        </p:nvSpPr>
        <p:spPr>
          <a:xfrm>
            <a:off x="467544" y="1700808"/>
            <a:ext cx="8229600" cy="4176464"/>
          </a:xfrm>
        </p:spPr>
        <p:txBody>
          <a:bodyPr>
            <a:noAutofit/>
          </a:bodyPr>
          <a:lstStyle/>
          <a:p>
            <a:r>
              <a:rPr lang="en-CA" sz="2500" dirty="0">
                <a:latin typeface="Calibri" panose="020F0502020204030204" pitchFamily="34" charset="0"/>
              </a:rPr>
              <a:t>The best practice is to </a:t>
            </a:r>
            <a:r>
              <a:rPr lang="en-CA" sz="2500" b="1" dirty="0">
                <a:latin typeface="Calibri" panose="020F0502020204030204" pitchFamily="34" charset="0"/>
              </a:rPr>
              <a:t>obtain a sentencing letter </a:t>
            </a:r>
            <a:r>
              <a:rPr lang="en-CA" sz="2500" dirty="0">
                <a:latin typeface="Calibri" panose="020F0502020204030204" pitchFamily="34" charset="0"/>
              </a:rPr>
              <a:t>from an experienced immigration counsel setting out the likely consequences. In the private bar, lawyers generally charge $500 up to $1000 for such a letter.</a:t>
            </a:r>
          </a:p>
          <a:p>
            <a:endParaRPr lang="en-CA" sz="2500" b="1" dirty="0" smtClean="0">
              <a:latin typeface="Calibri" panose="020F0502020204030204" pitchFamily="34" charset="0"/>
            </a:endParaRPr>
          </a:p>
          <a:p>
            <a:r>
              <a:rPr lang="en-CA" sz="2500" b="1" dirty="0" smtClean="0">
                <a:latin typeface="Calibri" panose="020F0502020204030204" pitchFamily="34" charset="0"/>
              </a:rPr>
              <a:t>Where immigration consequences cannot be determined, advocate for a disposition short of a conviction where possible. </a:t>
            </a:r>
            <a:r>
              <a:rPr lang="en-CA" sz="2500" dirty="0" smtClean="0">
                <a:latin typeface="Calibri" panose="020F0502020204030204" pitchFamily="34" charset="0"/>
              </a:rPr>
              <a:t>The ONCA has long affirmed that immigration consequences are a relevant consideration in deciding whether to grant a conditional or absolute discharge: </a:t>
            </a:r>
            <a:r>
              <a:rPr lang="en-CA" sz="2500" i="1" dirty="0" smtClean="0">
                <a:latin typeface="Calibri" panose="020F0502020204030204" pitchFamily="34" charset="0"/>
              </a:rPr>
              <a:t>R. v. </a:t>
            </a:r>
            <a:r>
              <a:rPr lang="en-CA" sz="2500" i="1" dirty="0" err="1" smtClean="0">
                <a:latin typeface="Calibri" panose="020F0502020204030204" pitchFamily="34" charset="0"/>
              </a:rPr>
              <a:t>Melo</a:t>
            </a:r>
            <a:r>
              <a:rPr lang="en-CA" sz="2500" i="1" dirty="0" smtClean="0">
                <a:latin typeface="Calibri" panose="020F0502020204030204" pitchFamily="34" charset="0"/>
              </a:rPr>
              <a:t> </a:t>
            </a:r>
            <a:r>
              <a:rPr lang="en-CA" sz="2500" dirty="0" smtClean="0">
                <a:latin typeface="Calibri" panose="020F0502020204030204" pitchFamily="34" charset="0"/>
              </a:rPr>
              <a:t>(1975), 26 C.C.C. (2d) 510 (Ont. C.A.); </a:t>
            </a:r>
            <a:r>
              <a:rPr lang="en-CA" sz="2500" i="1" dirty="0">
                <a:latin typeface="Calibri" panose="020F0502020204030204" pitchFamily="34" charset="0"/>
              </a:rPr>
              <a:t>R. v. </a:t>
            </a:r>
            <a:r>
              <a:rPr lang="en-CA" sz="2500" i="1" dirty="0" err="1">
                <a:latin typeface="Calibri" panose="020F0502020204030204" pitchFamily="34" charset="0"/>
              </a:rPr>
              <a:t>Lawani</a:t>
            </a:r>
            <a:r>
              <a:rPr lang="en-CA" sz="2500" i="1" dirty="0">
                <a:latin typeface="Calibri" panose="020F0502020204030204" pitchFamily="34" charset="0"/>
              </a:rPr>
              <a:t>, </a:t>
            </a:r>
            <a:r>
              <a:rPr lang="en-CA" sz="2500" dirty="0">
                <a:latin typeface="Calibri" panose="020F0502020204030204" pitchFamily="34" charset="0"/>
              </a:rPr>
              <a:t>1999 </a:t>
            </a:r>
            <a:r>
              <a:rPr lang="en-CA" sz="2500" dirty="0" err="1">
                <a:latin typeface="Calibri" panose="020F0502020204030204" pitchFamily="34" charset="0"/>
              </a:rPr>
              <a:t>CanLII</a:t>
            </a:r>
            <a:r>
              <a:rPr lang="en-CA" sz="2500" dirty="0">
                <a:latin typeface="Calibri" panose="020F0502020204030204" pitchFamily="34" charset="0"/>
              </a:rPr>
              <a:t> 3153 (ONCA</a:t>
            </a:r>
            <a:r>
              <a:rPr lang="en-CA" sz="2500" dirty="0" smtClean="0">
                <a:latin typeface="Calibri" panose="020F0502020204030204" pitchFamily="34" charset="0"/>
              </a:rPr>
              <a:t>).</a:t>
            </a:r>
          </a:p>
          <a:p>
            <a:endParaRPr lang="en-CA" sz="2500" dirty="0">
              <a:latin typeface="Calibri" panose="020F0502020204030204" pitchFamily="34" charset="0"/>
            </a:endParaRPr>
          </a:p>
          <a:p>
            <a:pPr marL="109728" indent="0">
              <a:buNone/>
            </a:pPr>
            <a:endParaRPr lang="en-CA" sz="2500" dirty="0" smtClean="0">
              <a:latin typeface="Calibri" panose="020F0502020204030204" pitchFamily="34" charset="0"/>
            </a:endParaRPr>
          </a:p>
        </p:txBody>
      </p:sp>
    </p:spTree>
    <p:extLst>
      <p:ext uri="{BB962C8B-B14F-4D97-AF65-F5344CB8AC3E}">
        <p14:creationId xmlns:p14="http://schemas.microsoft.com/office/powerpoint/2010/main" val="11659477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176464"/>
          </a:xfrm>
        </p:spPr>
        <p:txBody>
          <a:bodyPr>
            <a:noAutofit/>
          </a:bodyPr>
          <a:lstStyle/>
          <a:p>
            <a:r>
              <a:rPr lang="en-CA" sz="2500" b="1" dirty="0" smtClean="0">
                <a:latin typeface="Calibri" panose="020F0502020204030204" pitchFamily="34" charset="0"/>
              </a:rPr>
              <a:t>Amend </a:t>
            </a:r>
            <a:r>
              <a:rPr lang="en-CA" sz="2500" b="1" dirty="0">
                <a:latin typeface="Calibri" panose="020F0502020204030204" pitchFamily="34" charset="0"/>
              </a:rPr>
              <a:t>the </a:t>
            </a:r>
            <a:r>
              <a:rPr lang="en-CA" sz="2500" b="1" dirty="0" smtClean="0">
                <a:latin typeface="Calibri" panose="020F0502020204030204" pitchFamily="34" charset="0"/>
              </a:rPr>
              <a:t>facts</a:t>
            </a:r>
            <a:r>
              <a:rPr lang="en-CA" sz="2500" dirty="0" smtClean="0">
                <a:latin typeface="Calibri" panose="020F0502020204030204" pitchFamily="34" charset="0"/>
              </a:rPr>
              <a:t> for any guilty plea in particular to refute any facts in the synopsis to which your client is not agreeing. Take </a:t>
            </a:r>
            <a:r>
              <a:rPr lang="en-CA" sz="2500" dirty="0">
                <a:latin typeface="Calibri" panose="020F0502020204030204" pitchFamily="34" charset="0"/>
              </a:rPr>
              <a:t>out all inflammatory language – particularly </a:t>
            </a:r>
            <a:r>
              <a:rPr lang="en-CA" sz="2500" dirty="0" smtClean="0">
                <a:latin typeface="Calibri" panose="020F0502020204030204" pitchFamily="34" charset="0"/>
              </a:rPr>
              <a:t>related </a:t>
            </a:r>
            <a:r>
              <a:rPr lang="en-CA" sz="2500" dirty="0">
                <a:latin typeface="Calibri" panose="020F0502020204030204" pitchFamily="34" charset="0"/>
              </a:rPr>
              <a:t>to </a:t>
            </a:r>
            <a:r>
              <a:rPr lang="en-CA" sz="2500" dirty="0" smtClean="0">
                <a:latin typeface="Calibri" panose="020F0502020204030204" pitchFamily="34" charset="0"/>
              </a:rPr>
              <a:t>gangs </a:t>
            </a:r>
            <a:r>
              <a:rPr lang="en-CA" sz="2500" dirty="0">
                <a:latin typeface="Calibri" panose="020F0502020204030204" pitchFamily="34" charset="0"/>
              </a:rPr>
              <a:t>or not related to the particular </a:t>
            </a:r>
            <a:r>
              <a:rPr lang="en-CA" sz="2500" dirty="0" smtClean="0">
                <a:latin typeface="Calibri" panose="020F0502020204030204" pitchFamily="34" charset="0"/>
              </a:rPr>
              <a:t>offence where possible. </a:t>
            </a:r>
            <a:r>
              <a:rPr lang="en-CA" sz="2500" dirty="0">
                <a:latin typeface="Calibri" panose="020F0502020204030204" pitchFamily="34" charset="0"/>
              </a:rPr>
              <a:t>Have this clear and specific on the record</a:t>
            </a:r>
            <a:r>
              <a:rPr lang="en-CA" sz="2500" dirty="0" smtClean="0">
                <a:latin typeface="Calibri" panose="020F0502020204030204" pitchFamily="34" charset="0"/>
              </a:rPr>
              <a:t>.</a:t>
            </a:r>
          </a:p>
          <a:p>
            <a:endParaRPr lang="en-CA" sz="2500" b="1" dirty="0" smtClean="0">
              <a:latin typeface="Calibri" panose="020F0502020204030204" pitchFamily="34" charset="0"/>
            </a:endParaRPr>
          </a:p>
          <a:p>
            <a:r>
              <a:rPr lang="en-CA" sz="2500" b="1" dirty="0" smtClean="0">
                <a:latin typeface="Calibri" panose="020F0502020204030204" pitchFamily="34" charset="0"/>
              </a:rPr>
              <a:t>State on the record </a:t>
            </a:r>
            <a:r>
              <a:rPr lang="en-CA" sz="2500" dirty="0" smtClean="0">
                <a:latin typeface="Calibri" panose="020F0502020204030204" pitchFamily="34" charset="0"/>
              </a:rPr>
              <a:t>what your client believes her immigration status to be (including a Canadian citizen) and what she understands the immigration consequences of her plea or any submission on sentencing may be.</a:t>
            </a:r>
          </a:p>
          <a:p>
            <a:pPr marL="109728" indent="0">
              <a:buNone/>
            </a:pPr>
            <a:endParaRPr lang="en-CA" sz="2400" b="1" dirty="0" smtClean="0">
              <a:latin typeface="Calibri" panose="020F0502020204030204" pitchFamily="34" charset="0"/>
            </a:endParaRPr>
          </a:p>
          <a:p>
            <a:r>
              <a:rPr lang="en-CA" sz="2400" b="1" dirty="0" smtClean="0">
                <a:latin typeface="Calibri" panose="020F0502020204030204" pitchFamily="34" charset="0"/>
              </a:rPr>
              <a:t>Keep </a:t>
            </a:r>
            <a:r>
              <a:rPr lang="en-CA" sz="2400" b="1" dirty="0">
                <a:latin typeface="Calibri" panose="020F0502020204030204" pitchFamily="34" charset="0"/>
              </a:rPr>
              <a:t>a copy of the </a:t>
            </a:r>
            <a:r>
              <a:rPr lang="en-CA" sz="2400" b="1" dirty="0" smtClean="0">
                <a:latin typeface="Calibri" panose="020F0502020204030204" pitchFamily="34" charset="0"/>
              </a:rPr>
              <a:t>disclosure and PSRs </a:t>
            </a:r>
            <a:r>
              <a:rPr lang="en-CA" sz="2500" dirty="0" smtClean="0">
                <a:latin typeface="Calibri" panose="020F0502020204030204" pitchFamily="34" charset="0"/>
              </a:rPr>
              <a:t>– </a:t>
            </a:r>
            <a:r>
              <a:rPr lang="en-CA" sz="2500" dirty="0">
                <a:latin typeface="Calibri" panose="020F0502020204030204" pitchFamily="34" charset="0"/>
              </a:rPr>
              <a:t>or advise the clients to do so. Advise them to get their sentencing transcripts.  Obtaining these with immigration </a:t>
            </a:r>
            <a:r>
              <a:rPr lang="en-CA" sz="2500" dirty="0" smtClean="0">
                <a:latin typeface="Calibri" panose="020F0502020204030204" pitchFamily="34" charset="0"/>
              </a:rPr>
              <a:t>deadlines looming at </a:t>
            </a:r>
            <a:r>
              <a:rPr lang="en-CA" sz="2500" dirty="0">
                <a:latin typeface="Calibri" panose="020F0502020204030204" pitchFamily="34" charset="0"/>
              </a:rPr>
              <a:t>a later point can prove a big challenge.</a:t>
            </a:r>
          </a:p>
          <a:p>
            <a:pPr marL="109728" indent="0">
              <a:buNone/>
            </a:pPr>
            <a:endParaRPr lang="en-CA" sz="2500" dirty="0" smtClean="0">
              <a:latin typeface="Calibri" panose="020F0502020204030204" pitchFamily="34" charset="0"/>
            </a:endParaRPr>
          </a:p>
        </p:txBody>
      </p:sp>
    </p:spTree>
    <p:extLst>
      <p:ext uri="{BB962C8B-B14F-4D97-AF65-F5344CB8AC3E}">
        <p14:creationId xmlns:p14="http://schemas.microsoft.com/office/powerpoint/2010/main" val="347145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67544" y="836712"/>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CA" i="1" dirty="0"/>
              <a:t>R. v. Quick</a:t>
            </a:r>
            <a:r>
              <a:rPr lang="en-CA" dirty="0"/>
              <a:t>, 2016 ONCA 95</a:t>
            </a:r>
          </a:p>
        </p:txBody>
      </p:sp>
      <p:sp>
        <p:nvSpPr>
          <p:cNvPr id="3" name="Content Placeholder 2"/>
          <p:cNvSpPr txBox="1">
            <a:spLocks/>
          </p:cNvSpPr>
          <p:nvPr/>
        </p:nvSpPr>
        <p:spPr>
          <a:xfrm>
            <a:off x="467544" y="1988840"/>
            <a:ext cx="8229600" cy="4325112"/>
          </a:xfrm>
          <a:prstGeom prst="rect">
            <a:avLst/>
          </a:prstGeom>
        </p:spPr>
        <p:txBody>
          <a:bodyPr>
            <a:normAutofit fontScale="92500"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CA" dirty="0" smtClean="0">
                <a:latin typeface="Calibri" panose="020F0502020204030204" pitchFamily="34" charset="0"/>
              </a:rPr>
              <a:t>Appeal concerned whether a plea to dangerous driving should be set aside on the basis it was not informed.</a:t>
            </a:r>
          </a:p>
          <a:p>
            <a:pPr marL="109728" indent="0">
              <a:buNone/>
            </a:pPr>
            <a:endParaRPr lang="en-CA" dirty="0" smtClean="0">
              <a:latin typeface="Calibri" panose="020F0502020204030204" pitchFamily="34" charset="0"/>
            </a:endParaRPr>
          </a:p>
          <a:p>
            <a:r>
              <a:rPr lang="en-CA" dirty="0" smtClean="0">
                <a:solidFill>
                  <a:srgbClr val="000000"/>
                </a:solidFill>
                <a:latin typeface="Calibri" panose="020F0502020204030204" pitchFamily="34" charset="0"/>
              </a:rPr>
              <a:t>Appellant’s counsel had </a:t>
            </a:r>
            <a:r>
              <a:rPr lang="en-CA" dirty="0">
                <a:solidFill>
                  <a:srgbClr val="000000"/>
                </a:solidFill>
                <a:latin typeface="Calibri" panose="020F0502020204030204" pitchFamily="34" charset="0"/>
              </a:rPr>
              <a:t>not </a:t>
            </a:r>
            <a:r>
              <a:rPr lang="en-CA" dirty="0" smtClean="0">
                <a:solidFill>
                  <a:srgbClr val="000000"/>
                </a:solidFill>
                <a:latin typeface="Calibri" panose="020F0502020204030204" pitchFamily="34" charset="0"/>
              </a:rPr>
              <a:t>advised him </a:t>
            </a:r>
            <a:r>
              <a:rPr lang="en-CA" dirty="0">
                <a:solidFill>
                  <a:srgbClr val="000000"/>
                </a:solidFill>
                <a:latin typeface="Calibri" panose="020F0502020204030204" pitchFamily="34" charset="0"/>
              </a:rPr>
              <a:t>that because he had two previous drinking and driving convictions, his driver’s licence would be suspended indefinitely under the</a:t>
            </a:r>
            <a:r>
              <a:rPr lang="en-CA" dirty="0">
                <a:latin typeface="Calibri" panose="020F0502020204030204" pitchFamily="34" charset="0"/>
              </a:rPr>
              <a:t> </a:t>
            </a:r>
            <a:r>
              <a:rPr lang="en-CA" i="1" dirty="0">
                <a:latin typeface="Calibri" panose="020F0502020204030204" pitchFamily="34" charset="0"/>
              </a:rPr>
              <a:t>Highway Traffic Act</a:t>
            </a:r>
            <a:r>
              <a:rPr lang="en-CA" dirty="0">
                <a:latin typeface="Calibri" panose="020F0502020204030204" pitchFamily="34" charset="0"/>
              </a:rPr>
              <a:t>, R.S.O. 1990, c. </a:t>
            </a:r>
            <a:r>
              <a:rPr lang="en-CA" dirty="0" smtClean="0">
                <a:latin typeface="Calibri" panose="020F0502020204030204" pitchFamily="34" charset="0"/>
              </a:rPr>
              <a:t>H.8.</a:t>
            </a:r>
          </a:p>
          <a:p>
            <a:pPr marL="109728" indent="0">
              <a:buNone/>
            </a:pPr>
            <a:endParaRPr lang="en-CA" dirty="0" smtClean="0">
              <a:latin typeface="Calibri" panose="020F0502020204030204" pitchFamily="34" charset="0"/>
            </a:endParaRPr>
          </a:p>
          <a:p>
            <a:r>
              <a:rPr lang="en-CA" dirty="0" smtClean="0">
                <a:latin typeface="Calibri" panose="020F0502020204030204" pitchFamily="34" charset="0"/>
              </a:rPr>
              <a:t>“The </a:t>
            </a:r>
            <a:r>
              <a:rPr lang="en-CA" dirty="0">
                <a:latin typeface="Calibri" panose="020F0502020204030204" pitchFamily="34" charset="0"/>
              </a:rPr>
              <a:t>general question underlying this appeal is whether an accused’s unawareness of a collateral consequence can render a guilty plea </a:t>
            </a:r>
            <a:r>
              <a:rPr lang="en-CA" dirty="0" smtClean="0">
                <a:latin typeface="Calibri" panose="020F0502020204030204" pitchFamily="34" charset="0"/>
              </a:rPr>
              <a:t>uninformed” (para. 18)</a:t>
            </a:r>
            <a:endParaRPr lang="en-CA" dirty="0">
              <a:latin typeface="Calibri" panose="020F0502020204030204" pitchFamily="34" charset="0"/>
            </a:endParaRPr>
          </a:p>
        </p:txBody>
      </p:sp>
    </p:spTree>
    <p:extLst>
      <p:ext uri="{BB962C8B-B14F-4D97-AF65-F5344CB8AC3E}">
        <p14:creationId xmlns:p14="http://schemas.microsoft.com/office/powerpoint/2010/main" val="121510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67544" y="836712"/>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CA" i="1" dirty="0"/>
              <a:t>R. v. Quick</a:t>
            </a:r>
            <a:r>
              <a:rPr lang="en-CA" dirty="0"/>
              <a:t>, 2016 ONCA 95</a:t>
            </a:r>
          </a:p>
        </p:txBody>
      </p:sp>
      <p:sp>
        <p:nvSpPr>
          <p:cNvPr id="3" name="Content Placeholder 2"/>
          <p:cNvSpPr txBox="1">
            <a:spLocks/>
          </p:cNvSpPr>
          <p:nvPr/>
        </p:nvSpPr>
        <p:spPr>
          <a:xfrm>
            <a:off x="467544" y="1700808"/>
            <a:ext cx="8229600" cy="4325112"/>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CA" sz="1600" dirty="0">
                <a:latin typeface="Calibri" panose="020F0502020204030204" pitchFamily="34" charset="0"/>
              </a:rPr>
              <a:t>[27]      In </a:t>
            </a:r>
            <a:r>
              <a:rPr lang="en-CA" sz="1600" i="1" dirty="0">
                <a:latin typeface="Calibri" panose="020F0502020204030204" pitchFamily="34" charset="0"/>
              </a:rPr>
              <a:t>T.(R.) </a:t>
            </a:r>
            <a:r>
              <a:rPr lang="en-CA" sz="1600" dirty="0">
                <a:latin typeface="Calibri" panose="020F0502020204030204" pitchFamily="34" charset="0"/>
              </a:rPr>
              <a:t>Doherty J.A. elaborated on the meaning of “consequences of his plea”, at p. 523: “By an understanding of the consequences of his pleas, I mean the realization that convictions would flow from his pleas, as well as an appreciation of the nature of the potential penalty he faced.” (emphasis added) In the next paragraph of his reasons he limited “consequences” to those that are “legally relevant</a:t>
            </a:r>
            <a:r>
              <a:rPr lang="en-CA" sz="1600" dirty="0" smtClean="0">
                <a:latin typeface="Calibri" panose="020F0502020204030204" pitchFamily="34" charset="0"/>
              </a:rPr>
              <a:t>”.</a:t>
            </a:r>
          </a:p>
          <a:p>
            <a:pPr marL="109728" indent="0">
              <a:buNone/>
            </a:pPr>
            <a:endParaRPr lang="en-CA" sz="1000" dirty="0">
              <a:latin typeface="Calibri" panose="020F0502020204030204" pitchFamily="34" charset="0"/>
            </a:endParaRPr>
          </a:p>
          <a:p>
            <a:pPr marL="357188" indent="0">
              <a:buNone/>
            </a:pPr>
            <a:r>
              <a:rPr lang="en-CA" sz="1600" dirty="0">
                <a:latin typeface="Calibri" panose="020F0502020204030204" pitchFamily="34" charset="0"/>
              </a:rPr>
              <a:t>[28]       </a:t>
            </a:r>
            <a:r>
              <a:rPr lang="en-CA" sz="1600" b="1" dirty="0">
                <a:latin typeface="Calibri" panose="020F0502020204030204" pitchFamily="34" charset="0"/>
              </a:rPr>
              <a:t>What flows from </a:t>
            </a:r>
            <a:r>
              <a:rPr lang="en-CA" sz="1600" b="1" i="1" dirty="0">
                <a:latin typeface="Calibri" panose="020F0502020204030204" pitchFamily="34" charset="0"/>
              </a:rPr>
              <a:t>T.(R.) </a:t>
            </a:r>
            <a:r>
              <a:rPr lang="en-CA" sz="1600" b="1" dirty="0">
                <a:latin typeface="Calibri" panose="020F0502020204030204" pitchFamily="34" charset="0"/>
              </a:rPr>
              <a:t>is that where, as in this case, an appellant raises the validity of a plea for the first time on appeal and claims the plea is uninformed, the appellant must show a failure to appreciate or an unawareness of a potential penalty that is legally relevant. </a:t>
            </a:r>
            <a:r>
              <a:rPr lang="en-CA" sz="1600" b="1" i="1" dirty="0">
                <a:latin typeface="Calibri" panose="020F0502020204030204" pitchFamily="34" charset="0"/>
              </a:rPr>
              <a:t>T.(R.) </a:t>
            </a:r>
            <a:r>
              <a:rPr lang="en-CA" sz="1600" b="1" dirty="0">
                <a:latin typeface="Calibri" panose="020F0502020204030204" pitchFamily="34" charset="0"/>
              </a:rPr>
              <a:t>does not define the ambit of penalties that may be legally relevant. But, I think legally relevant penalties would at least include penalties imposed by the state. Thus, non-criminal “penalties” imposed by the state for a Criminal Code offence would be “legally relevant</a:t>
            </a:r>
            <a:r>
              <a:rPr lang="en-CA" sz="1600" b="1" dirty="0" smtClean="0">
                <a:latin typeface="Calibri" panose="020F0502020204030204" pitchFamily="34" charset="0"/>
              </a:rPr>
              <a:t>”.</a:t>
            </a:r>
          </a:p>
          <a:p>
            <a:endParaRPr lang="en-CA" sz="1000" b="1" dirty="0">
              <a:latin typeface="Calibri" panose="020F0502020204030204" pitchFamily="34" charset="0"/>
            </a:endParaRPr>
          </a:p>
          <a:p>
            <a:pPr marL="357188" indent="0">
              <a:buNone/>
            </a:pPr>
            <a:r>
              <a:rPr lang="en-CA" sz="1600" dirty="0">
                <a:latin typeface="Calibri" panose="020F0502020204030204" pitchFamily="34" charset="0"/>
              </a:rPr>
              <a:t>[29]      And for some accused the collateral or non-criminal consequences of a guilty plea to a criminal offence may have a more significant impact than punishment under the </a:t>
            </a:r>
            <a:r>
              <a:rPr lang="en-CA" sz="1600" i="1" dirty="0">
                <a:latin typeface="Calibri" panose="020F0502020204030204" pitchFamily="34" charset="0"/>
              </a:rPr>
              <a:t>Criminal Code</a:t>
            </a:r>
            <a:r>
              <a:rPr lang="en-CA" sz="1600" b="1" dirty="0">
                <a:latin typeface="Calibri" panose="020F0502020204030204" pitchFamily="34" charset="0"/>
              </a:rPr>
              <a:t>. So, for example, recently this court has suggested that an appellant’s failure to understand the immigration consequences of a guilty plea under the </a:t>
            </a:r>
            <a:r>
              <a:rPr lang="en-CA" sz="1600" b="1" i="1" dirty="0">
                <a:latin typeface="Calibri" panose="020F0502020204030204" pitchFamily="34" charset="0"/>
              </a:rPr>
              <a:t>Criminal Code </a:t>
            </a:r>
            <a:r>
              <a:rPr lang="en-CA" sz="1600" b="1" dirty="0">
                <a:latin typeface="Calibri" panose="020F0502020204030204" pitchFamily="34" charset="0"/>
              </a:rPr>
              <a:t>may render the plea uninformed</a:t>
            </a:r>
            <a:r>
              <a:rPr lang="en-CA" sz="1600" dirty="0">
                <a:latin typeface="Calibri" panose="020F0502020204030204" pitchFamily="34" charset="0"/>
              </a:rPr>
              <a:t>: see </a:t>
            </a:r>
            <a:r>
              <a:rPr lang="en-CA" sz="1600" i="1" dirty="0">
                <a:latin typeface="Calibri" panose="020F0502020204030204" pitchFamily="34" charset="0"/>
              </a:rPr>
              <a:t>R. v. </a:t>
            </a:r>
            <a:r>
              <a:rPr lang="en-CA" sz="1600" i="1" dirty="0" err="1">
                <a:latin typeface="Calibri" panose="020F0502020204030204" pitchFamily="34" charset="0"/>
              </a:rPr>
              <a:t>Aujla</a:t>
            </a:r>
            <a:r>
              <a:rPr lang="en-CA" sz="1600" i="1" dirty="0">
                <a:latin typeface="Calibri" panose="020F0502020204030204" pitchFamily="34" charset="0"/>
              </a:rPr>
              <a:t>, </a:t>
            </a:r>
            <a:r>
              <a:rPr lang="en-CA" sz="1600" dirty="0">
                <a:latin typeface="Calibri" panose="020F0502020204030204" pitchFamily="34" charset="0"/>
              </a:rPr>
              <a:t>2015 ONCA </a:t>
            </a:r>
            <a:r>
              <a:rPr lang="en-CA" sz="1600" dirty="0" smtClean="0">
                <a:latin typeface="Calibri" panose="020F0502020204030204" pitchFamily="34" charset="0"/>
              </a:rPr>
              <a:t>325; </a:t>
            </a:r>
            <a:r>
              <a:rPr lang="en-CA" sz="1600" dirty="0">
                <a:latin typeface="Calibri" panose="020F0502020204030204" pitchFamily="34" charset="0"/>
              </a:rPr>
              <a:t>and </a:t>
            </a:r>
            <a:r>
              <a:rPr lang="en-CA" sz="1600" i="1" dirty="0">
                <a:latin typeface="Calibri" panose="020F0502020204030204" pitchFamily="34" charset="0"/>
              </a:rPr>
              <a:t>R. v. </a:t>
            </a:r>
            <a:r>
              <a:rPr lang="en-CA" sz="1600" i="1" dirty="0" err="1">
                <a:latin typeface="Calibri" panose="020F0502020204030204" pitchFamily="34" charset="0"/>
              </a:rPr>
              <a:t>Shiwprashad</a:t>
            </a:r>
            <a:r>
              <a:rPr lang="en-CA" sz="1600" i="1" dirty="0">
                <a:latin typeface="Calibri" panose="020F0502020204030204" pitchFamily="34" charset="0"/>
              </a:rPr>
              <a:t>, </a:t>
            </a:r>
            <a:r>
              <a:rPr lang="en-CA" sz="1600" dirty="0">
                <a:latin typeface="Calibri" panose="020F0502020204030204" pitchFamily="34" charset="0"/>
              </a:rPr>
              <a:t>2015 ONCA </a:t>
            </a:r>
            <a:r>
              <a:rPr lang="en-CA" sz="1600" dirty="0" smtClean="0">
                <a:latin typeface="Calibri" panose="020F0502020204030204" pitchFamily="34" charset="0"/>
              </a:rPr>
              <a:t>577, </a:t>
            </a:r>
            <a:r>
              <a:rPr lang="en-CA" sz="1600" dirty="0">
                <a:latin typeface="Calibri" panose="020F0502020204030204" pitchFamily="34" charset="0"/>
              </a:rPr>
              <a:t>328 C.C.C. (3d) 191</a:t>
            </a:r>
            <a:r>
              <a:rPr lang="en-CA" sz="1600" dirty="0" smtClean="0">
                <a:latin typeface="Calibri" panose="020F0502020204030204" pitchFamily="34" charset="0"/>
              </a:rPr>
              <a:t>.</a:t>
            </a:r>
          </a:p>
        </p:txBody>
      </p:sp>
    </p:spTree>
    <p:extLst>
      <p:ext uri="{BB962C8B-B14F-4D97-AF65-F5344CB8AC3E}">
        <p14:creationId xmlns:p14="http://schemas.microsoft.com/office/powerpoint/2010/main" val="2169552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67544" y="836712"/>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CA" i="1" dirty="0"/>
              <a:t>R. v. Quick</a:t>
            </a:r>
            <a:r>
              <a:rPr lang="en-CA" dirty="0"/>
              <a:t>, 2016 ONCA 95</a:t>
            </a:r>
          </a:p>
        </p:txBody>
      </p:sp>
      <p:sp>
        <p:nvSpPr>
          <p:cNvPr id="6" name="Content Placeholder 2"/>
          <p:cNvSpPr txBox="1">
            <a:spLocks/>
          </p:cNvSpPr>
          <p:nvPr/>
        </p:nvSpPr>
        <p:spPr>
          <a:xfrm>
            <a:off x="467544" y="1988840"/>
            <a:ext cx="8229600" cy="4325112"/>
          </a:xfrm>
          <a:prstGeom prst="rect">
            <a:avLst/>
          </a:prstGeom>
        </p:spPr>
        <p:txBody>
          <a:bodyPr>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CA" sz="1600" dirty="0">
                <a:latin typeface="Calibri" panose="020F0502020204030204" pitchFamily="34" charset="0"/>
              </a:rPr>
              <a:t>[31]      This is not to say that an informed plea requires an accused to understand every conceivable collateral consequence of the plea, even a consequence that might be “legally relevant”. </a:t>
            </a:r>
            <a:r>
              <a:rPr lang="en-CA" sz="1600" b="1" dirty="0">
                <a:latin typeface="Calibri" panose="020F0502020204030204" pitchFamily="34" charset="0"/>
              </a:rPr>
              <a:t>Some of these consequences may be too remote; other consequences not anticipated by the accused may not differ significantly from the anticipated consequences; or, the consequence itself may be too insignificant to affect the validity of the plea.</a:t>
            </a:r>
          </a:p>
          <a:p>
            <a:pPr marL="357188" indent="0">
              <a:buNone/>
            </a:pPr>
            <a:endParaRPr lang="en-CA" sz="1600" dirty="0" smtClean="0">
              <a:latin typeface="Calibri" panose="020F0502020204030204" pitchFamily="34" charset="0"/>
            </a:endParaRPr>
          </a:p>
          <a:p>
            <a:pPr marL="357188" indent="0">
              <a:buNone/>
            </a:pPr>
            <a:r>
              <a:rPr lang="en-CA" sz="1600" dirty="0" smtClean="0">
                <a:latin typeface="Calibri" panose="020F0502020204030204" pitchFamily="34" charset="0"/>
              </a:rPr>
              <a:t>[…]</a:t>
            </a:r>
            <a:endParaRPr lang="en-CA" sz="1600" dirty="0">
              <a:latin typeface="Calibri" panose="020F0502020204030204" pitchFamily="34" charset="0"/>
            </a:endParaRPr>
          </a:p>
          <a:p>
            <a:pPr marL="357188" indent="0">
              <a:buNone/>
            </a:pPr>
            <a:endParaRPr lang="en-CA" sz="1600" dirty="0" smtClean="0">
              <a:latin typeface="Calibri" panose="020F0502020204030204" pitchFamily="34" charset="0"/>
            </a:endParaRPr>
          </a:p>
          <a:p>
            <a:pPr marL="357188" indent="0">
              <a:buNone/>
            </a:pPr>
            <a:r>
              <a:rPr lang="en-CA" sz="1600" dirty="0" smtClean="0">
                <a:latin typeface="Calibri" panose="020F0502020204030204" pitchFamily="34" charset="0"/>
              </a:rPr>
              <a:t>[</a:t>
            </a:r>
            <a:r>
              <a:rPr lang="en-CA" sz="1600" dirty="0">
                <a:latin typeface="Calibri" panose="020F0502020204030204" pitchFamily="34" charset="0"/>
              </a:rPr>
              <a:t>33]      What is called for is a fact-specific inquiry in each case to determine the legal relevance and the significance of the collateral consequence to the accused. </a:t>
            </a:r>
            <a:r>
              <a:rPr lang="en-CA" sz="1600" b="1" dirty="0">
                <a:latin typeface="Calibri" panose="020F0502020204030204" pitchFamily="34" charset="0"/>
              </a:rPr>
              <a:t>A simple way to measure the significance to an accused of a collateral consequence of pleading guilty is to ask: is there a realistic likelihood that an accused, informed of the collateral consequence of a plea, would not have pleaded guilty and gone to trial?</a:t>
            </a:r>
            <a:r>
              <a:rPr lang="en-CA" sz="1600" dirty="0">
                <a:latin typeface="Calibri" panose="020F0502020204030204" pitchFamily="34" charset="0"/>
              </a:rPr>
              <a:t> In short, would the information have mattered to the accused? If the answer is yes, the information is significant. I draw support for this approach from the reasons of </a:t>
            </a:r>
            <a:r>
              <a:rPr lang="en-CA" sz="1600" dirty="0" err="1">
                <a:latin typeface="Calibri" panose="020F0502020204030204" pitchFamily="34" charset="0"/>
              </a:rPr>
              <a:t>Lebel</a:t>
            </a:r>
            <a:r>
              <a:rPr lang="en-CA" sz="1600" dirty="0">
                <a:latin typeface="Calibri" panose="020F0502020204030204" pitchFamily="34" charset="0"/>
              </a:rPr>
              <a:t> J. in </a:t>
            </a:r>
            <a:r>
              <a:rPr lang="en-CA" sz="1600" i="1" dirty="0">
                <a:latin typeface="Calibri" panose="020F0502020204030204" pitchFamily="34" charset="0"/>
              </a:rPr>
              <a:t>R. v. </a:t>
            </a:r>
            <a:r>
              <a:rPr lang="en-CA" sz="1600" i="1" dirty="0" err="1">
                <a:latin typeface="Calibri" panose="020F0502020204030204" pitchFamily="34" charset="0"/>
              </a:rPr>
              <a:t>Taillefer</a:t>
            </a:r>
            <a:r>
              <a:rPr lang="en-CA" sz="1600" dirty="0">
                <a:latin typeface="Calibri" panose="020F0502020204030204" pitchFamily="34" charset="0"/>
              </a:rPr>
              <a:t>; </a:t>
            </a:r>
            <a:r>
              <a:rPr lang="en-CA" sz="1600" i="1" dirty="0">
                <a:latin typeface="Calibri" panose="020F0502020204030204" pitchFamily="34" charset="0"/>
              </a:rPr>
              <a:t>R. v. </a:t>
            </a:r>
            <a:r>
              <a:rPr lang="en-CA" sz="1600" i="1" dirty="0" err="1">
                <a:latin typeface="Calibri" panose="020F0502020204030204" pitchFamily="34" charset="0"/>
              </a:rPr>
              <a:t>Duguay</a:t>
            </a:r>
            <a:r>
              <a:rPr lang="en-CA" sz="1600" dirty="0">
                <a:latin typeface="Calibri" panose="020F0502020204030204" pitchFamily="34" charset="0"/>
              </a:rPr>
              <a:t>, 2003 SCC </a:t>
            </a:r>
            <a:r>
              <a:rPr lang="en-CA" sz="1600" dirty="0" smtClean="0">
                <a:latin typeface="Calibri" panose="020F0502020204030204" pitchFamily="34" charset="0"/>
              </a:rPr>
              <a:t>70; [2003</a:t>
            </a:r>
            <a:r>
              <a:rPr lang="en-CA" sz="1600" dirty="0">
                <a:latin typeface="Calibri" panose="020F0502020204030204" pitchFamily="34" charset="0"/>
              </a:rPr>
              <a:t>] 3 S.C.R. 307 and the reasons of Watt J.A. in </a:t>
            </a:r>
            <a:r>
              <a:rPr lang="en-CA" sz="1600" i="1" dirty="0">
                <a:latin typeface="Calibri" panose="020F0502020204030204" pitchFamily="34" charset="0"/>
              </a:rPr>
              <a:t>R. v. Henry</a:t>
            </a:r>
            <a:r>
              <a:rPr lang="en-CA" sz="1600" dirty="0">
                <a:latin typeface="Calibri" panose="020F0502020204030204" pitchFamily="34" charset="0"/>
              </a:rPr>
              <a:t>, 2011 ONCA </a:t>
            </a:r>
            <a:r>
              <a:rPr lang="en-CA" sz="1600" dirty="0" smtClean="0">
                <a:latin typeface="Calibri" panose="020F0502020204030204" pitchFamily="34" charset="0"/>
              </a:rPr>
              <a:t>289.</a:t>
            </a:r>
            <a:endParaRPr lang="en-CA" sz="1600" dirty="0">
              <a:latin typeface="Calibri" panose="020F0502020204030204" pitchFamily="34" charset="0"/>
            </a:endParaRPr>
          </a:p>
        </p:txBody>
      </p:sp>
    </p:spTree>
    <p:extLst>
      <p:ext uri="{BB962C8B-B14F-4D97-AF65-F5344CB8AC3E}">
        <p14:creationId xmlns:p14="http://schemas.microsoft.com/office/powerpoint/2010/main" val="497743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066800"/>
          </a:xfrm>
        </p:spPr>
        <p:txBody>
          <a:bodyPr>
            <a:normAutofit fontScale="90000"/>
          </a:bodyPr>
          <a:lstStyle/>
          <a:p>
            <a:r>
              <a:rPr lang="en-CA" sz="4400" i="1" dirty="0" smtClean="0"/>
              <a:t>R. </a:t>
            </a:r>
            <a:r>
              <a:rPr lang="en-CA" sz="4400" i="1" dirty="0"/>
              <a:t>v. </a:t>
            </a:r>
            <a:r>
              <a:rPr lang="en-CA" sz="4400" i="1" dirty="0" err="1"/>
              <a:t>Shiwprashad</a:t>
            </a:r>
            <a:r>
              <a:rPr lang="en-CA" sz="4400" dirty="0"/>
              <a:t>, 2015 ONCA </a:t>
            </a:r>
            <a:r>
              <a:rPr lang="en-CA" sz="4400" dirty="0" smtClean="0"/>
              <a:t>577</a:t>
            </a: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CA" dirty="0" smtClean="0">
                <a:latin typeface="Calibri" panose="020F0502020204030204" pitchFamily="34" charset="0"/>
              </a:rPr>
              <a:t>ONCA was directly asked to decide whether counsel had a duty to advise his client of the immigration consequences of entering a guilty plea.</a:t>
            </a:r>
          </a:p>
          <a:p>
            <a:pPr marL="109728" indent="0">
              <a:buNone/>
            </a:pPr>
            <a:endParaRPr lang="en-CA" dirty="0" smtClean="0">
              <a:latin typeface="Calibri" panose="020F0502020204030204" pitchFamily="34" charset="0"/>
            </a:endParaRPr>
          </a:p>
          <a:p>
            <a:r>
              <a:rPr lang="en-CA" dirty="0" smtClean="0">
                <a:latin typeface="Calibri" panose="020F0502020204030204" pitchFamily="34" charset="0"/>
              </a:rPr>
              <a:t>ONCA strongly suggested that </a:t>
            </a:r>
            <a:r>
              <a:rPr lang="en-CA" dirty="0">
                <a:latin typeface="Calibri" panose="020F0502020204030204" pitchFamily="34" charset="0"/>
              </a:rPr>
              <a:t>criminal lawyers have a duty to advise clients on the consequences of a plea and/or ensure they obtain immigration law advice prior to pleading.</a:t>
            </a:r>
          </a:p>
        </p:txBody>
      </p:sp>
    </p:spTree>
    <p:extLst>
      <p:ext uri="{BB962C8B-B14F-4D97-AF65-F5344CB8AC3E}">
        <p14:creationId xmlns:p14="http://schemas.microsoft.com/office/powerpoint/2010/main" val="41184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066800"/>
          </a:xfrm>
        </p:spPr>
        <p:txBody>
          <a:bodyPr/>
          <a:lstStyle/>
          <a:p>
            <a:r>
              <a:rPr lang="en-CA" i="1" dirty="0"/>
              <a:t>R. v. </a:t>
            </a:r>
            <a:r>
              <a:rPr lang="en-CA" i="1" dirty="0" err="1"/>
              <a:t>Shiwprashad</a:t>
            </a:r>
            <a:r>
              <a:rPr lang="en-CA" dirty="0"/>
              <a:t>, 2015 ONCA 577</a:t>
            </a:r>
          </a:p>
        </p:txBody>
      </p:sp>
      <p:sp>
        <p:nvSpPr>
          <p:cNvPr id="3" name="Content Placeholder 2"/>
          <p:cNvSpPr>
            <a:spLocks noGrp="1"/>
          </p:cNvSpPr>
          <p:nvPr>
            <p:ph idx="1"/>
          </p:nvPr>
        </p:nvSpPr>
        <p:spPr>
          <a:xfrm>
            <a:off x="467544" y="2060848"/>
            <a:ext cx="8229600" cy="4325112"/>
          </a:xfrm>
        </p:spPr>
        <p:txBody>
          <a:bodyPr>
            <a:normAutofit fontScale="77500" lnSpcReduction="20000"/>
          </a:bodyPr>
          <a:lstStyle/>
          <a:p>
            <a:r>
              <a:rPr lang="en-CA" dirty="0" smtClean="0">
                <a:latin typeface="Calibri" panose="020F0502020204030204" pitchFamily="34" charset="0"/>
              </a:rPr>
              <a:t>The ONCA cited the following authorities/sources (paras. 62-64):</a:t>
            </a:r>
          </a:p>
          <a:p>
            <a:endParaRPr lang="en-CA" dirty="0" smtClean="0">
              <a:latin typeface="Calibri" panose="020F0502020204030204" pitchFamily="34" charset="0"/>
            </a:endParaRPr>
          </a:p>
          <a:p>
            <a:r>
              <a:rPr lang="en-CA" b="1" i="1" dirty="0">
                <a:latin typeface="Calibri" panose="020F0502020204030204" pitchFamily="34" charset="0"/>
              </a:rPr>
              <a:t>Padilla v. Kentucky</a:t>
            </a:r>
            <a:r>
              <a:rPr lang="en-CA" b="1" dirty="0">
                <a:latin typeface="Calibri" panose="020F0502020204030204" pitchFamily="34" charset="0"/>
              </a:rPr>
              <a:t>, </a:t>
            </a:r>
            <a:r>
              <a:rPr lang="en-CA" dirty="0">
                <a:latin typeface="Calibri" panose="020F0502020204030204" pitchFamily="34" charset="0"/>
              </a:rPr>
              <a:t>559 U.S. 356 (</a:t>
            </a:r>
            <a:r>
              <a:rPr lang="en-CA" dirty="0" smtClean="0">
                <a:latin typeface="Calibri" panose="020F0502020204030204" pitchFamily="34" charset="0"/>
              </a:rPr>
              <a:t>2010), US Supreme Court held that </a:t>
            </a:r>
            <a:r>
              <a:rPr lang="en-CA" dirty="0">
                <a:latin typeface="Calibri" panose="020F0502020204030204" pitchFamily="34" charset="0"/>
              </a:rPr>
              <a:t>the failure of </a:t>
            </a:r>
            <a:r>
              <a:rPr lang="en-CA" dirty="0" smtClean="0">
                <a:latin typeface="Calibri" panose="020F0502020204030204" pitchFamily="34" charset="0"/>
              </a:rPr>
              <a:t>counsel to </a:t>
            </a:r>
            <a:r>
              <a:rPr lang="en-CA" dirty="0">
                <a:latin typeface="Calibri" panose="020F0502020204030204" pitchFamily="34" charset="0"/>
              </a:rPr>
              <a:t>advise noncitizen clients about the immigration consequences of guilty pleas constitutes ineffective assistance of counsel. </a:t>
            </a:r>
            <a:r>
              <a:rPr lang="en-CA" dirty="0" smtClean="0">
                <a:latin typeface="Calibri" panose="020F0502020204030204" pitchFamily="34" charset="0"/>
              </a:rPr>
              <a:t>The </a:t>
            </a:r>
            <a:r>
              <a:rPr lang="en-CA" dirty="0">
                <a:latin typeface="Calibri" panose="020F0502020204030204" pitchFamily="34" charset="0"/>
              </a:rPr>
              <a:t>duty on a defence counsel will vary depending on whether the law is clear or whether the consequences are unclear or uncertain. Where the impact of the law is “not succinct and straightforward”, the lawyer “need do no more than advise a noncitizen client that pending criminal charges may carry a risk of adverse immigration consequences</a:t>
            </a:r>
            <a:r>
              <a:rPr lang="en-CA" dirty="0" smtClean="0">
                <a:latin typeface="Calibri" panose="020F0502020204030204" pitchFamily="34" charset="0"/>
              </a:rPr>
              <a:t>”: (p</a:t>
            </a:r>
            <a:r>
              <a:rPr lang="en-CA" dirty="0">
                <a:latin typeface="Calibri" panose="020F0502020204030204" pitchFamily="34" charset="0"/>
              </a:rPr>
              <a:t>. </a:t>
            </a:r>
            <a:r>
              <a:rPr lang="en-CA" dirty="0" smtClean="0">
                <a:latin typeface="Calibri" panose="020F0502020204030204" pitchFamily="34" charset="0"/>
              </a:rPr>
              <a:t>369). </a:t>
            </a:r>
            <a:r>
              <a:rPr lang="en-CA" dirty="0">
                <a:latin typeface="Calibri" panose="020F0502020204030204" pitchFamily="34" charset="0"/>
              </a:rPr>
              <a:t>However, where the law and deportation consequences are “truly clear”, criminal defence lawyers have a duty to inform clients that deportation will result from a </a:t>
            </a:r>
            <a:r>
              <a:rPr lang="en-CA" dirty="0" smtClean="0">
                <a:latin typeface="Calibri" panose="020F0502020204030204" pitchFamily="34" charset="0"/>
              </a:rPr>
              <a:t>conviction (p</a:t>
            </a:r>
            <a:r>
              <a:rPr lang="en-CA" dirty="0">
                <a:latin typeface="Calibri" panose="020F0502020204030204" pitchFamily="34" charset="0"/>
              </a:rPr>
              <a:t>. </a:t>
            </a:r>
            <a:r>
              <a:rPr lang="en-CA" dirty="0" smtClean="0">
                <a:latin typeface="Calibri" panose="020F0502020204030204" pitchFamily="34" charset="0"/>
              </a:rPr>
              <a:t>369).</a:t>
            </a:r>
            <a:endParaRPr lang="en-CA" dirty="0">
              <a:latin typeface="Calibri" panose="020F0502020204030204" pitchFamily="34" charset="0"/>
            </a:endParaRPr>
          </a:p>
          <a:p>
            <a:endParaRPr lang="en-CA" dirty="0" smtClean="0">
              <a:latin typeface="Calibri" panose="020F0502020204030204" pitchFamily="34" charset="0"/>
            </a:endParaRPr>
          </a:p>
          <a:p>
            <a:endParaRPr lang="en-CA" dirty="0">
              <a:latin typeface="Calibri" panose="020F0502020204030204" pitchFamily="34" charset="0"/>
            </a:endParaRPr>
          </a:p>
        </p:txBody>
      </p:sp>
    </p:spTree>
    <p:extLst>
      <p:ext uri="{BB962C8B-B14F-4D97-AF65-F5344CB8AC3E}">
        <p14:creationId xmlns:p14="http://schemas.microsoft.com/office/powerpoint/2010/main" val="87793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066800"/>
          </a:xfrm>
        </p:spPr>
        <p:txBody>
          <a:bodyPr/>
          <a:lstStyle/>
          <a:p>
            <a:r>
              <a:rPr lang="en-CA" i="1" dirty="0"/>
              <a:t>R. v. </a:t>
            </a:r>
            <a:r>
              <a:rPr lang="en-CA" i="1" dirty="0" err="1"/>
              <a:t>Shiwprashad</a:t>
            </a:r>
            <a:r>
              <a:rPr lang="en-CA" dirty="0"/>
              <a:t>, 2015 ONCA 577</a:t>
            </a:r>
          </a:p>
        </p:txBody>
      </p:sp>
      <p:sp>
        <p:nvSpPr>
          <p:cNvPr id="3" name="Content Placeholder 2"/>
          <p:cNvSpPr>
            <a:spLocks noGrp="1"/>
          </p:cNvSpPr>
          <p:nvPr>
            <p:ph idx="1"/>
          </p:nvPr>
        </p:nvSpPr>
        <p:spPr>
          <a:xfrm>
            <a:off x="467544" y="1844824"/>
            <a:ext cx="8229600" cy="4536504"/>
          </a:xfrm>
        </p:spPr>
        <p:txBody>
          <a:bodyPr>
            <a:noAutofit/>
          </a:bodyPr>
          <a:lstStyle/>
          <a:p>
            <a:r>
              <a:rPr lang="en-CA" sz="1600" b="1" dirty="0" err="1" smtClean="0">
                <a:latin typeface="Calibri" panose="020F0502020204030204" pitchFamily="34" charset="0"/>
              </a:rPr>
              <a:t>LawPRO</a:t>
            </a:r>
            <a:r>
              <a:rPr lang="en-CA" sz="1600" dirty="0" smtClean="0">
                <a:latin typeface="Calibri" panose="020F0502020204030204" pitchFamily="34" charset="0"/>
              </a:rPr>
              <a:t> has </a:t>
            </a:r>
            <a:r>
              <a:rPr lang="en-CA" sz="1600" dirty="0">
                <a:latin typeface="Calibri" panose="020F0502020204030204" pitchFamily="34" charset="0"/>
              </a:rPr>
              <a:t>advised criminal lawyers to identify clients’ immigration status before entering plea and/or sentence negotiations in order to avoid exposure to possible </a:t>
            </a:r>
            <a:r>
              <a:rPr lang="en-CA" sz="1600" dirty="0" smtClean="0">
                <a:latin typeface="Calibri" panose="020F0502020204030204" pitchFamily="34" charset="0"/>
              </a:rPr>
              <a:t>claims.</a:t>
            </a:r>
          </a:p>
          <a:p>
            <a:pPr marL="109728" indent="0">
              <a:buNone/>
            </a:pPr>
            <a:endParaRPr lang="en-CA" sz="1600" dirty="0" smtClean="0">
              <a:latin typeface="Calibri" panose="020F0502020204030204" pitchFamily="34" charset="0"/>
            </a:endParaRPr>
          </a:p>
          <a:p>
            <a:r>
              <a:rPr lang="en-CA" sz="1600" dirty="0" smtClean="0">
                <a:latin typeface="Calibri" panose="020F0502020204030204" pitchFamily="34" charset="0"/>
              </a:rPr>
              <a:t>Mario </a:t>
            </a:r>
            <a:r>
              <a:rPr lang="en-CA" sz="1600" dirty="0">
                <a:latin typeface="Calibri" panose="020F0502020204030204" pitchFamily="34" charset="0"/>
              </a:rPr>
              <a:t>D. </a:t>
            </a:r>
            <a:r>
              <a:rPr lang="en-CA" sz="1600" dirty="0" err="1" smtClean="0">
                <a:latin typeface="Calibri" panose="020F0502020204030204" pitchFamily="34" charset="0"/>
              </a:rPr>
              <a:t>Bellissimo’s</a:t>
            </a:r>
            <a:r>
              <a:rPr lang="en-CA" sz="1600" dirty="0" smtClean="0">
                <a:latin typeface="Calibri" panose="020F0502020204030204" pitchFamily="34" charset="0"/>
              </a:rPr>
              <a:t> </a:t>
            </a:r>
            <a:r>
              <a:rPr lang="en-CA" sz="1600" b="1" i="1" dirty="0" smtClean="0">
                <a:latin typeface="Calibri" panose="020F0502020204030204" pitchFamily="34" charset="0"/>
              </a:rPr>
              <a:t>Immigration </a:t>
            </a:r>
            <a:r>
              <a:rPr lang="en-CA" sz="1600" b="1" i="1" dirty="0">
                <a:latin typeface="Calibri" panose="020F0502020204030204" pitchFamily="34" charset="0"/>
              </a:rPr>
              <a:t>Criminality and Inadmissibility</a:t>
            </a:r>
            <a:r>
              <a:rPr lang="en-CA" sz="1600" b="1" dirty="0">
                <a:latin typeface="Calibri" panose="020F0502020204030204" pitchFamily="34" charset="0"/>
              </a:rPr>
              <a:t>, </a:t>
            </a:r>
            <a:r>
              <a:rPr lang="en-CA" sz="1600" dirty="0" err="1">
                <a:latin typeface="Calibri" panose="020F0502020204030204" pitchFamily="34" charset="0"/>
              </a:rPr>
              <a:t>looseleaf</a:t>
            </a:r>
            <a:r>
              <a:rPr lang="en-CA" sz="1600" dirty="0">
                <a:latin typeface="Calibri" panose="020F0502020204030204" pitchFamily="34" charset="0"/>
              </a:rPr>
              <a:t> (2014), (Toronto: </a:t>
            </a:r>
            <a:r>
              <a:rPr lang="en-CA" sz="1600" dirty="0" err="1">
                <a:latin typeface="Calibri" panose="020F0502020204030204" pitchFamily="34" charset="0"/>
              </a:rPr>
              <a:t>Carswell</a:t>
            </a:r>
            <a:r>
              <a:rPr lang="en-CA" sz="1600" dirty="0">
                <a:latin typeface="Calibri" panose="020F0502020204030204" pitchFamily="34" charset="0"/>
              </a:rPr>
              <a:t>, 2014), at p. 10-46 </a:t>
            </a:r>
            <a:r>
              <a:rPr lang="en-CA" sz="1600" dirty="0" smtClean="0">
                <a:latin typeface="Calibri" panose="020F0502020204030204" pitchFamily="34" charset="0"/>
              </a:rPr>
              <a:t>advises lawyers </a:t>
            </a:r>
            <a:r>
              <a:rPr lang="en-CA" sz="1600" dirty="0">
                <a:latin typeface="Calibri" panose="020F0502020204030204" pitchFamily="34" charset="0"/>
              </a:rPr>
              <a:t>to obtain a written direction from a client prior to any guilty plea, and to reference the possible immigration consequences of a plea in that direction</a:t>
            </a:r>
            <a:r>
              <a:rPr lang="en-CA" sz="1600" dirty="0" smtClean="0">
                <a:latin typeface="Calibri" panose="020F0502020204030204" pitchFamily="34" charset="0"/>
              </a:rPr>
              <a:t>.</a:t>
            </a:r>
          </a:p>
          <a:p>
            <a:pPr marL="109728" indent="0">
              <a:buNone/>
            </a:pPr>
            <a:r>
              <a:rPr lang="en-CA" sz="1600" dirty="0" smtClean="0">
                <a:latin typeface="Calibri" panose="020F0502020204030204" pitchFamily="34" charset="0"/>
              </a:rPr>
              <a:t> </a:t>
            </a:r>
          </a:p>
          <a:p>
            <a:r>
              <a:rPr lang="en-CA" sz="1600" dirty="0">
                <a:latin typeface="Calibri" panose="020F0502020204030204" pitchFamily="34" charset="0"/>
              </a:rPr>
              <a:t>Paul </a:t>
            </a:r>
            <a:r>
              <a:rPr lang="en-CA" sz="1600" dirty="0" err="1" smtClean="0">
                <a:latin typeface="Calibri" panose="020F0502020204030204" pitchFamily="34" charset="0"/>
              </a:rPr>
              <a:t>Calarco’s</a:t>
            </a:r>
            <a:r>
              <a:rPr lang="en-CA" sz="1600" dirty="0" smtClean="0">
                <a:latin typeface="Calibri" panose="020F0502020204030204" pitchFamily="34" charset="0"/>
              </a:rPr>
              <a:t> </a:t>
            </a:r>
            <a:r>
              <a:rPr lang="en-CA" sz="1600" dirty="0">
                <a:latin typeface="Calibri" panose="020F0502020204030204" pitchFamily="34" charset="0"/>
              </a:rPr>
              <a:t>“</a:t>
            </a:r>
            <a:r>
              <a:rPr lang="en-CA" sz="1600" b="1" dirty="0">
                <a:latin typeface="Calibri" panose="020F0502020204030204" pitchFamily="34" charset="0"/>
              </a:rPr>
              <a:t>June 2013 Appeal Court Review - </a:t>
            </a:r>
            <a:r>
              <a:rPr lang="en-CA" sz="1600" b="1" i="1" dirty="0">
                <a:latin typeface="Calibri" panose="020F0502020204030204" pitchFamily="34" charset="0"/>
              </a:rPr>
              <a:t>R. v. Pham</a:t>
            </a:r>
            <a:r>
              <a:rPr lang="en-CA" sz="1600" b="1" dirty="0">
                <a:latin typeface="Calibri" panose="020F0502020204030204" pitchFamily="34" charset="0"/>
              </a:rPr>
              <a:t>: Immigration Consequences in Sentencing</a:t>
            </a:r>
            <a:r>
              <a:rPr lang="en-CA" sz="1600" dirty="0">
                <a:latin typeface="Calibri" panose="020F0502020204030204" pitchFamily="34" charset="0"/>
              </a:rPr>
              <a:t>”, Criminal Justice Section of the Ontario Bar </a:t>
            </a:r>
            <a:r>
              <a:rPr lang="en-CA" sz="1600" dirty="0" smtClean="0">
                <a:latin typeface="Calibri" panose="020F0502020204030204" pitchFamily="34" charset="0"/>
              </a:rPr>
              <a:t>Association, states </a:t>
            </a:r>
            <a:r>
              <a:rPr lang="en-CA" sz="1600" dirty="0">
                <a:latin typeface="Calibri" panose="020F0502020204030204" pitchFamily="34" charset="0"/>
              </a:rPr>
              <a:t>that it is “essential” that counsel be aware of the immigration status of any client. The author suggests that counsel “will well be advised to discuss the immigration consequences of matters with a member of the immigration bar and to refer clients accordingly.”</a:t>
            </a:r>
          </a:p>
          <a:p>
            <a:pPr marL="109728" indent="0">
              <a:buNone/>
            </a:pPr>
            <a:endParaRPr lang="en-CA" sz="1600" dirty="0" smtClean="0">
              <a:latin typeface="Calibri" panose="020F0502020204030204" pitchFamily="34" charset="0"/>
            </a:endParaRPr>
          </a:p>
          <a:p>
            <a:r>
              <a:rPr lang="en-CA" sz="1600" dirty="0" err="1" smtClean="0">
                <a:latin typeface="Calibri" panose="020F0502020204030204" pitchFamily="34" charset="0"/>
              </a:rPr>
              <a:t>Clewley</a:t>
            </a:r>
            <a:r>
              <a:rPr lang="en-CA" sz="1600" dirty="0">
                <a:latin typeface="Calibri" panose="020F0502020204030204" pitchFamily="34" charset="0"/>
              </a:rPr>
              <a:t>, McDermott &amp; </a:t>
            </a:r>
            <a:r>
              <a:rPr lang="en-CA" sz="1600" dirty="0" smtClean="0">
                <a:latin typeface="Calibri" panose="020F0502020204030204" pitchFamily="34" charset="0"/>
              </a:rPr>
              <a:t>Young’s </a:t>
            </a:r>
            <a:r>
              <a:rPr lang="en-CA" sz="1600" b="1" i="1" dirty="0" smtClean="0">
                <a:latin typeface="Calibri" panose="020F0502020204030204" pitchFamily="34" charset="0"/>
              </a:rPr>
              <a:t>Sentencing</a:t>
            </a:r>
            <a:r>
              <a:rPr lang="en-CA" sz="1600" b="1" i="1" dirty="0">
                <a:latin typeface="Calibri" panose="020F0502020204030204" pitchFamily="34" charset="0"/>
              </a:rPr>
              <a:t>: The Practitioner’s Guide</a:t>
            </a:r>
            <a:r>
              <a:rPr lang="en-CA" sz="1600" i="1" dirty="0">
                <a:latin typeface="Calibri" panose="020F0502020204030204" pitchFamily="34" charset="0"/>
              </a:rPr>
              <a:t>, </a:t>
            </a:r>
            <a:r>
              <a:rPr lang="en-CA" sz="1600" dirty="0" err="1">
                <a:latin typeface="Calibri" panose="020F0502020204030204" pitchFamily="34" charset="0"/>
              </a:rPr>
              <a:t>looseleaf</a:t>
            </a:r>
            <a:r>
              <a:rPr lang="en-CA" sz="1600" dirty="0">
                <a:latin typeface="Calibri" panose="020F0502020204030204" pitchFamily="34" charset="0"/>
              </a:rPr>
              <a:t> (Toronto: Canada Law Book, 2015), at para. </a:t>
            </a:r>
            <a:r>
              <a:rPr lang="en-CA" sz="1600" dirty="0" smtClean="0">
                <a:latin typeface="Calibri" panose="020F0502020204030204" pitchFamily="34" charset="0"/>
              </a:rPr>
              <a:t>1.330, suggest </a:t>
            </a:r>
            <a:r>
              <a:rPr lang="en-CA" sz="1600" dirty="0">
                <a:latin typeface="Calibri" panose="020F0502020204030204" pitchFamily="34" charset="0"/>
              </a:rPr>
              <a:t>that defence counsel “make sure that accused people are aware of the immigration implications before they are arraigned at trial or enter guilty pleas</a:t>
            </a:r>
            <a:r>
              <a:rPr lang="en-CA" sz="1600" dirty="0" smtClean="0">
                <a:latin typeface="Calibri" panose="020F0502020204030204" pitchFamily="34" charset="0"/>
              </a:rPr>
              <a:t>.”</a:t>
            </a:r>
            <a:endParaRPr lang="en-CA" sz="1600" dirty="0">
              <a:latin typeface="Calibri" panose="020F0502020204030204" pitchFamily="34" charset="0"/>
            </a:endParaRPr>
          </a:p>
        </p:txBody>
      </p:sp>
    </p:spTree>
    <p:extLst>
      <p:ext uri="{BB962C8B-B14F-4D97-AF65-F5344CB8AC3E}">
        <p14:creationId xmlns:p14="http://schemas.microsoft.com/office/powerpoint/2010/main" val="18460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9605</TotalTime>
  <Words>3787</Words>
  <Application>Microsoft Office PowerPoint</Application>
  <PresentationFormat>On-screen Show (4:3)</PresentationFormat>
  <Paragraphs>253</Paragraphs>
  <Slides>38</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Georgia</vt:lpstr>
      <vt:lpstr>Trebuchet MS</vt:lpstr>
      <vt:lpstr>Wingdings 2</vt:lpstr>
      <vt:lpstr>Urban</vt:lpstr>
      <vt:lpstr>Immigration consequences of criminal pleas and sentencing: Duties of the defence counsel</vt:lpstr>
      <vt:lpstr>Duty to advise of immigration consequences at plea &amp; sentencing</vt:lpstr>
      <vt:lpstr>Requirements of a voluntary plea</vt:lpstr>
      <vt:lpstr>PowerPoint Presentation</vt:lpstr>
      <vt:lpstr>PowerPoint Presentation</vt:lpstr>
      <vt:lpstr>PowerPoint Presentation</vt:lpstr>
      <vt:lpstr>R. v. Shiwprashad, 2015 ONCA 577 </vt:lpstr>
      <vt:lpstr>R. v. Shiwprashad, 2015 ONCA 577</vt:lpstr>
      <vt:lpstr>R. v. Shiwprashad, 2015 ONCA 577</vt:lpstr>
      <vt:lpstr>PowerPoint Presentation</vt:lpstr>
      <vt:lpstr>PowerPoint Presentation</vt:lpstr>
      <vt:lpstr>Wing Wha Wong v. The Queen 16824</vt:lpstr>
      <vt:lpstr>PowerPoint Presentation</vt:lpstr>
      <vt:lpstr>PowerPoint Presentation</vt:lpstr>
      <vt:lpstr>Getting Immigration Legal Advice for Your Clients</vt:lpstr>
      <vt:lpstr>Understanding different status under the IRPA: </vt:lpstr>
      <vt:lpstr>Statuses under the IRPA: </vt:lpstr>
      <vt:lpstr>Immigration consequences for  Canadian citizens (1): </vt:lpstr>
      <vt:lpstr>Immigration consequences for  Canadian citizens (2): </vt:lpstr>
      <vt:lpstr>Immigration consequences for  non-Canadian citizens: </vt:lpstr>
      <vt:lpstr>Serious criminality under IRPA (s.36(1)): </vt:lpstr>
      <vt:lpstr>Criminality simpliciter under IRPA (s.36(2)): : </vt:lpstr>
      <vt:lpstr>What dispositions amount to criminality under IRPA? (1): </vt:lpstr>
      <vt:lpstr>What dispositions amount to criminality under IRPA? (2):</vt:lpstr>
      <vt:lpstr>Calculating sentences under IRPA (1): </vt:lpstr>
      <vt:lpstr>Calculating sentences under IRPA (2): </vt:lpstr>
      <vt:lpstr>Calculating sentences under IRPA (3): </vt:lpstr>
      <vt:lpstr>Calculating sentences under IRPA (4): </vt:lpstr>
      <vt:lpstr>Organized crime under IRPA (s.37):  </vt:lpstr>
      <vt:lpstr>Consequences of criminality finding: </vt:lpstr>
      <vt:lpstr>Right of appeal from deportation (IAD): </vt:lpstr>
      <vt:lpstr>Permanent residents on IAD stays: </vt:lpstr>
      <vt:lpstr>Other consequences of criminality (1): </vt:lpstr>
      <vt:lpstr>Other consequences of criminality(2): </vt:lpstr>
      <vt:lpstr>Use of police synopsis arising from non-convictions (including acquittals)</vt:lpstr>
      <vt:lpstr>Use of police synopsis arising from non-convictions (including acquittals)</vt:lpstr>
      <vt:lpstr>Fast tips for Duty Counsel:</vt:lpstr>
      <vt:lpstr>PowerPoint Presentation</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Consequences of Criminal Dispositions &amp; Sentencing</dc:title>
  <dc:creator>bailiff</dc:creator>
  <cp:lastModifiedBy>Anthony Navaneelan</cp:lastModifiedBy>
  <cp:revision>67</cp:revision>
  <dcterms:created xsi:type="dcterms:W3CDTF">2016-03-28T17:16:41Z</dcterms:created>
  <dcterms:modified xsi:type="dcterms:W3CDTF">2017-05-05T23:22:14Z</dcterms:modified>
</cp:coreProperties>
</file>